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9" r:id="rId2"/>
  </p:sldMasterIdLst>
  <p:notesMasterIdLst>
    <p:notesMasterId r:id="rId34"/>
  </p:notesMasterIdLst>
  <p:handoutMasterIdLst>
    <p:handoutMasterId r:id="rId35"/>
  </p:handoutMasterIdLst>
  <p:sldIdLst>
    <p:sldId id="355" r:id="rId3"/>
    <p:sldId id="360" r:id="rId4"/>
    <p:sldId id="361" r:id="rId5"/>
    <p:sldId id="362" r:id="rId6"/>
    <p:sldId id="363" r:id="rId7"/>
    <p:sldId id="367" r:id="rId8"/>
    <p:sldId id="422" r:id="rId9"/>
    <p:sldId id="368" r:id="rId10"/>
    <p:sldId id="424" r:id="rId11"/>
    <p:sldId id="369" r:id="rId12"/>
    <p:sldId id="370" r:id="rId13"/>
    <p:sldId id="371" r:id="rId14"/>
    <p:sldId id="376" r:id="rId15"/>
    <p:sldId id="377" r:id="rId16"/>
    <p:sldId id="428" r:id="rId17"/>
    <p:sldId id="378" r:id="rId18"/>
    <p:sldId id="380" r:id="rId19"/>
    <p:sldId id="383" r:id="rId20"/>
    <p:sldId id="384" r:id="rId21"/>
    <p:sldId id="385" r:id="rId22"/>
    <p:sldId id="387" r:id="rId23"/>
    <p:sldId id="427" r:id="rId24"/>
    <p:sldId id="416" r:id="rId25"/>
    <p:sldId id="388" r:id="rId26"/>
    <p:sldId id="418" r:id="rId27"/>
    <p:sldId id="391" r:id="rId28"/>
    <p:sldId id="392" r:id="rId29"/>
    <p:sldId id="393" r:id="rId30"/>
    <p:sldId id="400" r:id="rId31"/>
    <p:sldId id="426" r:id="rId32"/>
    <p:sldId id="423" r:id="rId3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7A5F"/>
    <a:srgbClr val="00D6A3"/>
    <a:srgbClr val="1DFFC9"/>
    <a:srgbClr val="69FFC6"/>
    <a:srgbClr val="8E3600"/>
    <a:srgbClr val="FF8D69"/>
    <a:srgbClr val="5B2B11"/>
    <a:srgbClr val="E55437"/>
    <a:srgbClr val="FFA78B"/>
    <a:srgbClr val="000E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96105" autoAdjust="0"/>
  </p:normalViewPr>
  <p:slideViewPr>
    <p:cSldViewPr>
      <p:cViewPr varScale="1">
        <p:scale>
          <a:sx n="74" d="100"/>
          <a:sy n="74" d="100"/>
        </p:scale>
        <p:origin x="-1146" y="-10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10/main" xmlns="" val="2696852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117409542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a:buNone/>
              <a:defRPr/>
            </a:pPr>
            <a:endParaRPr lang="en-US" dirty="0" smtClean="0"/>
          </a:p>
        </p:txBody>
      </p:sp>
      <p:sp>
        <p:nvSpPr>
          <p:cNvPr id="64516" name="Header Placeholder 3"/>
          <p:cNvSpPr>
            <a:spLocks noGrp="1"/>
          </p:cNvSpPr>
          <p:nvPr>
            <p:ph type="hdr" sz="quarter"/>
          </p:nvPr>
        </p:nvSpPr>
        <p:spPr>
          <a:noFill/>
        </p:spPr>
        <p:txBody>
          <a:bodyPr/>
          <a:lstStyle/>
          <a:p>
            <a:r>
              <a:rPr lang="en-US" smtClean="0"/>
              <a:t>Microsoft ASP.NET Connections</a:t>
            </a:r>
          </a:p>
        </p:txBody>
      </p:sp>
      <p:sp>
        <p:nvSpPr>
          <p:cNvPr id="64517" name="Footer Placeholder 4"/>
          <p:cNvSpPr>
            <a:spLocks noGrp="1"/>
          </p:cNvSpPr>
          <p:nvPr>
            <p:ph type="ftr" sz="quarter" idx="4"/>
          </p:nvPr>
        </p:nvSpPr>
        <p:spPr>
          <a:noFill/>
        </p:spPr>
        <p:txBody>
          <a:bodyPr/>
          <a:lstStyle/>
          <a:p>
            <a:r>
              <a:rPr lang="en-US" smtClean="0"/>
              <a:t>Updates will be available at http://www.devconnections.com/updates/LasVegas _06/ASP_Connections</a:t>
            </a:r>
          </a:p>
        </p:txBody>
      </p:sp>
      <p:sp>
        <p:nvSpPr>
          <p:cNvPr id="64518" name="Slide Number Placeholder 5"/>
          <p:cNvSpPr>
            <a:spLocks noGrp="1"/>
          </p:cNvSpPr>
          <p:nvPr>
            <p:ph type="sldNum" sz="quarter" idx="5"/>
          </p:nvPr>
        </p:nvSpPr>
        <p:spPr>
          <a:noFill/>
        </p:spPr>
        <p:txBody>
          <a:bodyPr/>
          <a:lstStyle/>
          <a:p>
            <a:fld id="{0586A201-F2E7-4049-BED8-1EB42C178BCB}"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Header Placeholder 3"/>
          <p:cNvSpPr>
            <a:spLocks noGrp="1"/>
          </p:cNvSpPr>
          <p:nvPr>
            <p:ph type="hdr" sz="quarter"/>
          </p:nvPr>
        </p:nvSpPr>
        <p:spPr>
          <a:noFill/>
        </p:spPr>
        <p:txBody>
          <a:bodyPr/>
          <a:lstStyle/>
          <a:p>
            <a:r>
              <a:rPr lang="en-US" smtClean="0"/>
              <a:t>Microsoft ASP.NET Connections</a:t>
            </a:r>
          </a:p>
        </p:txBody>
      </p:sp>
      <p:sp>
        <p:nvSpPr>
          <p:cNvPr id="58373" name="Footer Placeholder 4"/>
          <p:cNvSpPr>
            <a:spLocks noGrp="1"/>
          </p:cNvSpPr>
          <p:nvPr>
            <p:ph type="ftr" sz="quarter" idx="4"/>
          </p:nvPr>
        </p:nvSpPr>
        <p:spPr>
          <a:noFill/>
        </p:spPr>
        <p:txBody>
          <a:bodyPr/>
          <a:lstStyle/>
          <a:p>
            <a:r>
              <a:rPr lang="en-US" smtClean="0"/>
              <a:t>Updates will be available at http://www.devconnections.com/updates/LasVegas _06/ASP_Connections</a:t>
            </a:r>
          </a:p>
        </p:txBody>
      </p:sp>
      <p:sp>
        <p:nvSpPr>
          <p:cNvPr id="58374" name="Slide Number Placeholder 5"/>
          <p:cNvSpPr>
            <a:spLocks noGrp="1"/>
          </p:cNvSpPr>
          <p:nvPr>
            <p:ph type="sldNum" sz="quarter" idx="5"/>
          </p:nvPr>
        </p:nvSpPr>
        <p:spPr>
          <a:noFill/>
        </p:spPr>
        <p:txBody>
          <a:bodyPr/>
          <a:lstStyle/>
          <a:p>
            <a:fld id="{C52006E8-7E08-4FB8-89F0-AD918C2BD407}"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Header Placeholder 3"/>
          <p:cNvSpPr>
            <a:spLocks noGrp="1"/>
          </p:cNvSpPr>
          <p:nvPr>
            <p:ph type="hdr" sz="quarter"/>
          </p:nvPr>
        </p:nvSpPr>
        <p:spPr>
          <a:noFill/>
        </p:spPr>
        <p:txBody>
          <a:bodyPr/>
          <a:lstStyle/>
          <a:p>
            <a:r>
              <a:rPr lang="en-US" smtClean="0"/>
              <a:t>Microsoft ASP.NET Connections</a:t>
            </a:r>
          </a:p>
        </p:txBody>
      </p:sp>
      <p:sp>
        <p:nvSpPr>
          <p:cNvPr id="58373" name="Footer Placeholder 4"/>
          <p:cNvSpPr>
            <a:spLocks noGrp="1"/>
          </p:cNvSpPr>
          <p:nvPr>
            <p:ph type="ftr" sz="quarter" idx="4"/>
          </p:nvPr>
        </p:nvSpPr>
        <p:spPr>
          <a:noFill/>
        </p:spPr>
        <p:txBody>
          <a:bodyPr/>
          <a:lstStyle/>
          <a:p>
            <a:r>
              <a:rPr lang="en-US" smtClean="0"/>
              <a:t>Updates will be available at http://www.devconnections.com/updates/LasVegas _06/ASP_Connections</a:t>
            </a:r>
          </a:p>
        </p:txBody>
      </p:sp>
      <p:sp>
        <p:nvSpPr>
          <p:cNvPr id="58374" name="Slide Number Placeholder 5"/>
          <p:cNvSpPr>
            <a:spLocks noGrp="1"/>
          </p:cNvSpPr>
          <p:nvPr>
            <p:ph type="sldNum" sz="quarter" idx="5"/>
          </p:nvPr>
        </p:nvSpPr>
        <p:spPr>
          <a:noFill/>
        </p:spPr>
        <p:txBody>
          <a:bodyPr/>
          <a:lstStyle/>
          <a:p>
            <a:fld id="{C52006E8-7E08-4FB8-89F0-AD918C2BD407}"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54276" name="Header Placeholder 3"/>
          <p:cNvSpPr>
            <a:spLocks noGrp="1"/>
          </p:cNvSpPr>
          <p:nvPr>
            <p:ph type="hdr" sz="quarter"/>
          </p:nvPr>
        </p:nvSpPr>
        <p:spPr>
          <a:noFill/>
        </p:spPr>
        <p:txBody>
          <a:bodyPr/>
          <a:lstStyle/>
          <a:p>
            <a:r>
              <a:rPr lang="en-US" smtClean="0"/>
              <a:t>Microsoft ASP.NET Connections</a:t>
            </a:r>
          </a:p>
        </p:txBody>
      </p:sp>
      <p:sp>
        <p:nvSpPr>
          <p:cNvPr id="54277" name="Footer Placeholder 4"/>
          <p:cNvSpPr>
            <a:spLocks noGrp="1"/>
          </p:cNvSpPr>
          <p:nvPr>
            <p:ph type="ftr" sz="quarter" idx="4"/>
          </p:nvPr>
        </p:nvSpPr>
        <p:spPr>
          <a:noFill/>
        </p:spPr>
        <p:txBody>
          <a:bodyPr/>
          <a:lstStyle/>
          <a:p>
            <a:r>
              <a:rPr lang="en-US" smtClean="0"/>
              <a:t>Updates will be available at http://www.devconnections.com/updates/LasVegas _06/ASP_Connections</a:t>
            </a:r>
          </a:p>
        </p:txBody>
      </p:sp>
      <p:sp>
        <p:nvSpPr>
          <p:cNvPr id="54278" name="Slide Number Placeholder 5"/>
          <p:cNvSpPr>
            <a:spLocks noGrp="1"/>
          </p:cNvSpPr>
          <p:nvPr>
            <p:ph type="sldNum" sz="quarter" idx="5"/>
          </p:nvPr>
        </p:nvSpPr>
        <p:spPr>
          <a:noFill/>
        </p:spPr>
        <p:txBody>
          <a:bodyPr/>
          <a:lstStyle/>
          <a:p>
            <a:fld id="{8143A502-420D-486B-88E3-8A295E7B0F3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Header Placeholder 3"/>
          <p:cNvSpPr>
            <a:spLocks noGrp="1"/>
          </p:cNvSpPr>
          <p:nvPr>
            <p:ph type="hdr" sz="quarter"/>
          </p:nvPr>
        </p:nvSpPr>
        <p:spPr>
          <a:noFill/>
        </p:spPr>
        <p:txBody>
          <a:bodyPr/>
          <a:lstStyle/>
          <a:p>
            <a:r>
              <a:rPr lang="en-US" smtClean="0"/>
              <a:t>Microsoft ASP.NET Connections</a:t>
            </a:r>
          </a:p>
        </p:txBody>
      </p:sp>
      <p:sp>
        <p:nvSpPr>
          <p:cNvPr id="55301" name="Footer Placeholder 4"/>
          <p:cNvSpPr>
            <a:spLocks noGrp="1"/>
          </p:cNvSpPr>
          <p:nvPr>
            <p:ph type="ftr" sz="quarter" idx="4"/>
          </p:nvPr>
        </p:nvSpPr>
        <p:spPr>
          <a:noFill/>
        </p:spPr>
        <p:txBody>
          <a:bodyPr/>
          <a:lstStyle/>
          <a:p>
            <a:r>
              <a:rPr lang="en-US" smtClean="0"/>
              <a:t>Updates will be available at http://www.devconnections.com/updates/LasVegas _06/ASP_Connections</a:t>
            </a:r>
          </a:p>
        </p:txBody>
      </p:sp>
      <p:sp>
        <p:nvSpPr>
          <p:cNvPr id="55302" name="Slide Number Placeholder 5"/>
          <p:cNvSpPr>
            <a:spLocks noGrp="1"/>
          </p:cNvSpPr>
          <p:nvPr>
            <p:ph type="sldNum" sz="quarter" idx="5"/>
          </p:nvPr>
        </p:nvSpPr>
        <p:spPr>
          <a:noFill/>
        </p:spPr>
        <p:txBody>
          <a:bodyPr/>
          <a:lstStyle/>
          <a:p>
            <a:fld id="{4CA3F7C8-E4B5-4763-9974-02317CACC46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Header Placeholder 3"/>
          <p:cNvSpPr>
            <a:spLocks noGrp="1"/>
          </p:cNvSpPr>
          <p:nvPr>
            <p:ph type="hdr" sz="quarter"/>
          </p:nvPr>
        </p:nvSpPr>
        <p:spPr>
          <a:noFill/>
        </p:spPr>
        <p:txBody>
          <a:bodyPr/>
          <a:lstStyle/>
          <a:p>
            <a:r>
              <a:rPr lang="en-US" smtClean="0"/>
              <a:t>Microsoft ASP.NET Connections</a:t>
            </a:r>
          </a:p>
        </p:txBody>
      </p:sp>
      <p:sp>
        <p:nvSpPr>
          <p:cNvPr id="56325" name="Footer Placeholder 4"/>
          <p:cNvSpPr>
            <a:spLocks noGrp="1"/>
          </p:cNvSpPr>
          <p:nvPr>
            <p:ph type="ftr" sz="quarter" idx="4"/>
          </p:nvPr>
        </p:nvSpPr>
        <p:spPr>
          <a:noFill/>
        </p:spPr>
        <p:txBody>
          <a:bodyPr/>
          <a:lstStyle/>
          <a:p>
            <a:r>
              <a:rPr lang="en-US" smtClean="0"/>
              <a:t>Updates will be available at http://www.devconnections.com/updates/LasVegas _06/ASP_Connections</a:t>
            </a:r>
          </a:p>
        </p:txBody>
      </p:sp>
      <p:sp>
        <p:nvSpPr>
          <p:cNvPr id="56326" name="Slide Number Placeholder 5"/>
          <p:cNvSpPr>
            <a:spLocks noGrp="1"/>
          </p:cNvSpPr>
          <p:nvPr>
            <p:ph type="sldNum" sz="quarter" idx="5"/>
          </p:nvPr>
        </p:nvSpPr>
        <p:spPr>
          <a:noFill/>
        </p:spPr>
        <p:txBody>
          <a:bodyPr/>
          <a:lstStyle/>
          <a:p>
            <a:fld id="{CF1926ED-A531-44D3-A361-13A2CF99B7D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Header Placeholder 3"/>
          <p:cNvSpPr>
            <a:spLocks noGrp="1"/>
          </p:cNvSpPr>
          <p:nvPr>
            <p:ph type="hdr" sz="quarter"/>
          </p:nvPr>
        </p:nvSpPr>
        <p:spPr>
          <a:noFill/>
        </p:spPr>
        <p:txBody>
          <a:bodyPr/>
          <a:lstStyle/>
          <a:p>
            <a:r>
              <a:rPr lang="en-US" smtClean="0"/>
              <a:t>Microsoft ASP.NET Connections</a:t>
            </a:r>
          </a:p>
        </p:txBody>
      </p:sp>
      <p:sp>
        <p:nvSpPr>
          <p:cNvPr id="60421" name="Footer Placeholder 4"/>
          <p:cNvSpPr>
            <a:spLocks noGrp="1"/>
          </p:cNvSpPr>
          <p:nvPr>
            <p:ph type="ftr" sz="quarter" idx="4"/>
          </p:nvPr>
        </p:nvSpPr>
        <p:spPr>
          <a:noFill/>
        </p:spPr>
        <p:txBody>
          <a:bodyPr/>
          <a:lstStyle/>
          <a:p>
            <a:r>
              <a:rPr lang="en-US" smtClean="0"/>
              <a:t>Updates will be available at http://www.devconnections.com/updates/LasVegas _06/ASP_Connections</a:t>
            </a:r>
          </a:p>
        </p:txBody>
      </p:sp>
      <p:sp>
        <p:nvSpPr>
          <p:cNvPr id="60422" name="Slide Number Placeholder 5"/>
          <p:cNvSpPr>
            <a:spLocks noGrp="1"/>
          </p:cNvSpPr>
          <p:nvPr>
            <p:ph type="sldNum" sz="quarter" idx="5"/>
          </p:nvPr>
        </p:nvSpPr>
        <p:spPr>
          <a:noFill/>
        </p:spPr>
        <p:txBody>
          <a:bodyPr/>
          <a:lstStyle/>
          <a:p>
            <a:fld id="{EAF8E2D6-1E54-4FBF-A749-99FC1F0921F4}"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rack Resources Layou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4" name="Picture 145" descr="blue faded gel rectangle"/>
          <p:cNvPicPr>
            <a:picLocks noChangeAspect="1" noChangeArrowheads="1"/>
          </p:cNvPicPr>
          <p:nvPr/>
        </p:nvPicPr>
        <p:blipFill>
          <a:blip r:embed="rId2" cstate="print"/>
          <a:srcRect/>
          <a:stretch>
            <a:fillRect/>
          </a:stretch>
        </p:blipFill>
        <p:spPr bwMode="auto">
          <a:xfrm>
            <a:off x="0" y="838201"/>
            <a:ext cx="9144000" cy="533400"/>
          </a:xfrm>
          <a:prstGeom prst="rect">
            <a:avLst/>
          </a:prstGeom>
          <a:noFill/>
          <a:ln w="9525">
            <a:noFill/>
            <a:miter lim="800000"/>
            <a:headEnd/>
            <a:tailEnd/>
          </a:ln>
        </p:spPr>
      </p:pic>
      <p:pic>
        <p:nvPicPr>
          <p:cNvPr id="5" name="Picture 4" descr="STEP%20Logo%20Vertical%20Print.jpg"/>
          <p:cNvPicPr>
            <a:picLocks noChangeAspect="1"/>
          </p:cNvPicPr>
          <p:nvPr/>
        </p:nvPicPr>
        <p:blipFill>
          <a:blip r:embed="rId3"/>
          <a:stretch>
            <a:fillRect/>
          </a:stretch>
        </p:blipFill>
        <p:spPr>
          <a:xfrm>
            <a:off x="8610600" y="6096000"/>
            <a:ext cx="457200" cy="710119"/>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5" name="Picture 145" descr="blue faded gel rectangle"/>
          <p:cNvPicPr>
            <a:picLocks noChangeAspect="1" noChangeArrowheads="1"/>
          </p:cNvPicPr>
          <p:nvPr/>
        </p:nvPicPr>
        <p:blipFill>
          <a:blip r:embed="rId2" cstate="print"/>
          <a:srcRect/>
          <a:stretch>
            <a:fillRect/>
          </a:stretch>
        </p:blipFill>
        <p:spPr bwMode="auto">
          <a:xfrm>
            <a:off x="0" y="838201"/>
            <a:ext cx="9144000" cy="533400"/>
          </a:xfrm>
          <a:prstGeom prst="rect">
            <a:avLst/>
          </a:prstGeom>
          <a:noFill/>
          <a:ln w="9525">
            <a:noFill/>
            <a:miter lim="800000"/>
            <a:headEnd/>
            <a:tailEnd/>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7" name="Picture 145" descr="blue faded gel rectangle"/>
          <p:cNvPicPr>
            <a:picLocks noChangeAspect="1" noChangeArrowheads="1"/>
          </p:cNvPicPr>
          <p:nvPr/>
        </p:nvPicPr>
        <p:blipFill>
          <a:blip r:embed="rId2" cstate="print"/>
          <a:srcRect/>
          <a:stretch>
            <a:fillRect/>
          </a:stretch>
        </p:blipFill>
        <p:spPr bwMode="auto">
          <a:xfrm>
            <a:off x="0" y="838201"/>
            <a:ext cx="9144000" cy="533400"/>
          </a:xfrm>
          <a:prstGeom prst="rect">
            <a:avLst/>
          </a:prstGeom>
          <a:noFill/>
          <a:ln w="9525">
            <a:noFill/>
            <a:miter lim="800000"/>
            <a:headEnd/>
            <a:tailEnd/>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pic>
        <p:nvPicPr>
          <p:cNvPr id="3" name="Picture 145" descr="blue faded gel rectangle"/>
          <p:cNvPicPr>
            <a:picLocks noChangeAspect="1" noChangeArrowheads="1"/>
          </p:cNvPicPr>
          <p:nvPr/>
        </p:nvPicPr>
        <p:blipFill>
          <a:blip r:embed="rId2" cstate="print"/>
          <a:srcRect/>
          <a:stretch>
            <a:fillRect/>
          </a:stretch>
        </p:blipFill>
        <p:spPr bwMode="auto">
          <a:xfrm>
            <a:off x="0" y="838200"/>
            <a:ext cx="9144000" cy="987425"/>
          </a:xfrm>
          <a:prstGeom prst="rect">
            <a:avLst/>
          </a:prstGeom>
          <a:noFill/>
          <a:ln w="9525">
            <a:noFill/>
            <a:miter lim="800000"/>
            <a:headEnd/>
            <a:tailEnd/>
          </a:ln>
        </p:spPr>
      </p:pic>
      <p:pic>
        <p:nvPicPr>
          <p:cNvPr id="4" name="Picture 3" descr="STEP%20Logo%20Vertical%20Print.jpg"/>
          <p:cNvPicPr>
            <a:picLocks noChangeAspect="1"/>
          </p:cNvPicPr>
          <p:nvPr/>
        </p:nvPicPr>
        <p:blipFill>
          <a:blip r:embed="rId3"/>
          <a:stretch>
            <a:fillRect/>
          </a:stretch>
        </p:blipFill>
        <p:spPr>
          <a:xfrm>
            <a:off x="8610600" y="6096000"/>
            <a:ext cx="457200" cy="710119"/>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2" r:id="rId1"/>
    <p:sldLayoutId id="2147483694" r:id="rId2"/>
    <p:sldLayoutId id="2147483695" r:id="rId3"/>
    <p:sldLayoutId id="2147483697" r:id="rId4"/>
    <p:sldLayoutId id="2147483700" r:id="rId5"/>
    <p:sldLayoutId id="2147483727" r:id="rId6"/>
    <p:sldLayoutId id="2147483701" r:id="rId7"/>
    <p:sldLayoutId id="2147483698" r:id="rId8"/>
    <p:sldLayoutId id="2147483699" r:id="rId9"/>
    <p:sldLayoutId id="2147483726" r:id="rId10"/>
    <p:sldLayoutId id="2147483728"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3" name="Text Placeholder 2"/>
          <p:cNvSpPr>
            <a:spLocks noGrp="1"/>
          </p:cNvSpPr>
          <p:nvPr>
            <p:ph type="body" idx="1"/>
          </p:nvPr>
        </p:nvSpPr>
        <p:spPr>
          <a:xfrm>
            <a:off x="381000" y="1412875"/>
            <a:ext cx="8382000" cy="2068259"/>
          </a:xfrm>
          <a:prstGeom prst="rect">
            <a:avLst/>
          </a:prstGeom>
        </p:spPr>
        <p:txBody>
          <a:bodyPr vert="horz" lIns="0" tIns="0" rIns="0" bIns="0" rtlCol="0">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36000">
                <a:schemeClr val="tx1"/>
              </a:gs>
              <a:gs pos="86000">
                <a:schemeClr val="tx1"/>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Clr>
          <a:schemeClr val="tx1"/>
        </a:buClr>
        <a:buSzPct val="70000"/>
        <a:buFont typeface="Wingdings" pitchFamily="2" charset="2"/>
        <a:buChar char="l"/>
        <a:defRPr lang="en-US" sz="3200" kern="1200" dirty="0" smtClean="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tx1"/>
        </a:buClr>
        <a:buSzPct val="70000"/>
        <a:buFont typeface="Wingdings" pitchFamily="2" charset="2"/>
        <a:buChar char="l"/>
        <a:defRPr lang="en-US" sz="2800" kern="1200" dirty="0" smtClean="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tx1"/>
        </a:buClr>
        <a:buSzPct val="70000"/>
        <a:buFont typeface="Wingdings" pitchFamily="2" charset="2"/>
        <a:buChar char="l"/>
        <a:defRPr lang="en-US" sz="2400" kern="1200" dirty="0" smtClean="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tx1"/>
        </a:buClr>
        <a:buSzPct val="70000"/>
        <a:buFont typeface="Wingdings" pitchFamily="2" charset="2"/>
        <a:buChar char="l"/>
        <a:defRPr lang="en-US" sz="2000" kern="1200" dirty="0" smtClean="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tx1"/>
        </a:buClr>
        <a:buSzPct val="70000"/>
        <a:buFont typeface="Wingdings" pitchFamily="2" charset="2"/>
        <a:buChar char="l"/>
        <a:defRPr lang="en-US" sz="2000" kern="1200" dirty="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soft.com/licensing/servicecenter"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www.osp.ru/win2000/2009/05/9544866" TargetMode="External"/><Relationship Id="rId3" Type="http://schemas.openxmlformats.org/officeDocument/2006/relationships/image" Target="../media/image18.png"/><Relationship Id="rId7" Type="http://schemas.openxmlformats.org/officeDocument/2006/relationships/hyperlink" Target="http://www.microsoft.com/volumeactivation" TargetMode="External"/><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hyperlink" Target="http://www.technet.com/volumeactivation"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tinyurl.com/STEP153"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8001000" cy="2438400"/>
          </a:xfrm>
        </p:spPr>
        <p:txBody>
          <a:bodyPr/>
          <a:lstStyle/>
          <a:p>
            <a:r>
              <a:rPr lang="ru-RU" sz="4400" dirty="0" smtClean="0"/>
              <a:t>Управление активацией </a:t>
            </a:r>
            <a:r>
              <a:rPr lang="en-US" sz="4400" dirty="0" smtClean="0"/>
              <a:t>Windows Vista, Windows 7 </a:t>
            </a:r>
            <a:r>
              <a:rPr lang="ru-RU" sz="4400" dirty="0" smtClean="0"/>
              <a:t>и </a:t>
            </a:r>
            <a:r>
              <a:rPr lang="en-US" sz="4400" dirty="0" smtClean="0"/>
              <a:t>Windows Server 2008</a:t>
            </a:r>
            <a:r>
              <a:rPr lang="ru-RU" sz="4400" dirty="0" smtClean="0"/>
              <a:t> </a:t>
            </a:r>
            <a:r>
              <a:rPr lang="en-US" sz="4400" dirty="0" smtClean="0"/>
              <a:t>/ 2008 R2</a:t>
            </a:r>
            <a:r>
              <a:rPr lang="ru-RU" sz="4400" dirty="0" smtClean="0"/>
              <a:t> в корпоративной сети</a:t>
            </a:r>
            <a:endParaRPr lang="en-US" sz="4400" dirty="0"/>
          </a:p>
        </p:txBody>
      </p:sp>
      <p:sp>
        <p:nvSpPr>
          <p:cNvPr id="5" name="Subtitle 6"/>
          <p:cNvSpPr txBox="1">
            <a:spLocks/>
          </p:cNvSpPr>
          <p:nvPr/>
        </p:nvSpPr>
        <p:spPr bwMode="white">
          <a:xfrm>
            <a:off x="762000" y="4724400"/>
            <a:ext cx="5638800" cy="1311703"/>
          </a:xfrm>
          <a:prstGeom prst="rect">
            <a:avLst/>
          </a:prstGeom>
        </p:spPr>
        <p:txBody>
          <a:bodyPr vert="horz" wrap="square" lIns="0" tIns="0" rIns="0" bIns="0" rtlCol="0">
            <a:noAutofit/>
          </a:bodyPr>
          <a:lstStyle/>
          <a:p>
            <a:pPr marR="0" lvl="0" fontAlgn="auto">
              <a:lnSpc>
                <a:spcPct val="90000"/>
              </a:lnSpc>
              <a:spcAft>
                <a:spcPts val="0"/>
              </a:spcAft>
              <a:buClrTx/>
              <a:buSzTx/>
              <a:tabLst/>
              <a:defRPr/>
            </a:pPr>
            <a:r>
              <a:rPr lang="ru-RU" sz="2000" dirty="0" err="1" smtClean="0"/>
              <a:t>Сушин</a:t>
            </a:r>
            <a:r>
              <a:rPr lang="ru-RU" sz="2000" dirty="0" smtClean="0"/>
              <a:t> Александр</a:t>
            </a:r>
            <a:endParaRPr lang="en-US" sz="2000" dirty="0" smtClean="0"/>
          </a:p>
          <a:p>
            <a:pPr marR="0" lvl="0" fontAlgn="auto">
              <a:lnSpc>
                <a:spcPct val="90000"/>
              </a:lnSpc>
              <a:spcAft>
                <a:spcPts val="0"/>
              </a:spcAft>
              <a:buClrTx/>
              <a:buSzTx/>
              <a:tabLst/>
              <a:defRPr/>
            </a:pPr>
            <a:r>
              <a:rPr lang="ru-RU" sz="2000" dirty="0" smtClean="0"/>
              <a:t>ОАО «Редуктор-ПМ»</a:t>
            </a:r>
          </a:p>
          <a:p>
            <a:pPr marR="0" lvl="0" fontAlgn="auto">
              <a:lnSpc>
                <a:spcPct val="90000"/>
              </a:lnSpc>
              <a:spcAft>
                <a:spcPts val="0"/>
              </a:spcAft>
              <a:buClrTx/>
              <a:buSzTx/>
              <a:tabLst/>
              <a:defRPr/>
            </a:pPr>
            <a:r>
              <a:rPr lang="en-US" sz="2000" dirty="0" smtClean="0"/>
              <a:t>MCSE</a:t>
            </a:r>
            <a:endParaRPr lang="ru-RU" sz="2000" dirty="0" smtClean="0"/>
          </a:p>
          <a:p>
            <a:pPr marR="0" lvl="0" fontAlgn="auto">
              <a:lnSpc>
                <a:spcPct val="90000"/>
              </a:lnSpc>
              <a:spcAft>
                <a:spcPts val="0"/>
              </a:spcAft>
              <a:buClrTx/>
              <a:buSzTx/>
              <a:tabLst/>
              <a:defRPr/>
            </a:pPr>
            <a:r>
              <a:rPr lang="en-US" sz="2000" dirty="0" smtClean="0"/>
              <a:t>microsoft@perm.ru</a:t>
            </a:r>
            <a:endParaRPr lang="en-US" sz="2000" dirty="0"/>
          </a:p>
        </p:txBody>
      </p:sp>
      <p:pic>
        <p:nvPicPr>
          <p:cNvPr id="4" name="Picture 8" descr="STEP%20Logo%20Vertical%20Print.jpg"/>
          <p:cNvPicPr>
            <a:picLocks noChangeAspect="1"/>
          </p:cNvPicPr>
          <p:nvPr/>
        </p:nvPicPr>
        <p:blipFill>
          <a:blip r:embed="rId3"/>
          <a:stretch>
            <a:fillRect/>
          </a:stretch>
        </p:blipFill>
        <p:spPr>
          <a:xfrm>
            <a:off x="7759451" y="4600829"/>
            <a:ext cx="1132761" cy="1759395"/>
          </a:xfrm>
          <a:prstGeom prst="rect">
            <a:avLst/>
          </a:prstGeom>
          <a:effectLst>
            <a:outerShdw blurRad="127000" sx="110000" sy="110000" algn="ctr" rotWithShape="0">
              <a:schemeClr val="tx1"/>
            </a:outerShdw>
          </a:effectLst>
        </p:spPr>
      </p:pic>
      <p:pic>
        <p:nvPicPr>
          <p:cNvPr id="7" name="Picture 5" descr="SLUI.exe_I0003_0409.png"/>
          <p:cNvPicPr>
            <a:picLocks noChangeAspect="1"/>
          </p:cNvPicPr>
          <p:nvPr/>
        </p:nvPicPr>
        <p:blipFill>
          <a:blip r:embed="rId4" cstate="print"/>
          <a:stretch>
            <a:fillRect/>
          </a:stretch>
        </p:blipFill>
        <p:spPr>
          <a:xfrm>
            <a:off x="8077200" y="304800"/>
            <a:ext cx="620347" cy="63310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230188"/>
            <a:ext cx="7924800" cy="665162"/>
          </a:xfrm>
        </p:spPr>
        <p:txBody>
          <a:bodyPr/>
          <a:lstStyle/>
          <a:p>
            <a:r>
              <a:rPr lang="ru-RU" dirty="0" smtClean="0"/>
              <a:t>Установка сервера </a:t>
            </a:r>
            <a:r>
              <a:rPr lang="en-US" dirty="0" smtClean="0"/>
              <a:t>KMS</a:t>
            </a:r>
          </a:p>
        </p:txBody>
      </p:sp>
      <p:sp>
        <p:nvSpPr>
          <p:cNvPr id="21507" name="Content Placeholder 2"/>
          <p:cNvSpPr>
            <a:spLocks noGrp="1"/>
          </p:cNvSpPr>
          <p:nvPr>
            <p:ph type="body" sz="quarter" idx="4294967295"/>
          </p:nvPr>
        </p:nvSpPr>
        <p:spPr>
          <a:xfrm>
            <a:off x="457200" y="1027272"/>
            <a:ext cx="7924800" cy="5324535"/>
          </a:xfrm>
        </p:spPr>
        <p:txBody>
          <a:bodyPr/>
          <a:lstStyle/>
          <a:p>
            <a:r>
              <a:rPr lang="ru-RU" sz="2400" dirty="0" smtClean="0"/>
              <a:t>Получите ключ </a:t>
            </a:r>
            <a:r>
              <a:rPr lang="en-US" sz="2400" dirty="0" smtClean="0"/>
              <a:t>KMS </a:t>
            </a:r>
            <a:r>
              <a:rPr lang="ru-RU" sz="2400" dirty="0" smtClean="0"/>
              <a:t>на портале корпоративного лицензирования </a:t>
            </a:r>
            <a:r>
              <a:rPr lang="en-US" sz="2400" dirty="0" smtClean="0"/>
              <a:t>Microsoft</a:t>
            </a:r>
          </a:p>
          <a:p>
            <a:r>
              <a:rPr lang="ru-RU" sz="2400" smtClean="0"/>
              <a:t>Установите </a:t>
            </a:r>
            <a:r>
              <a:rPr lang="ru-RU" sz="2400" smtClean="0"/>
              <a:t>операционную </a:t>
            </a:r>
            <a:r>
              <a:rPr lang="ru-RU" sz="2400" dirty="0" smtClean="0"/>
              <a:t>систему</a:t>
            </a:r>
            <a:endParaRPr lang="en-US" sz="2400" dirty="0" smtClean="0"/>
          </a:p>
          <a:p>
            <a:r>
              <a:rPr lang="ru-RU" sz="2400" dirty="0" smtClean="0"/>
              <a:t>Установите ключ </a:t>
            </a:r>
            <a:r>
              <a:rPr lang="en-US" sz="2400" dirty="0" smtClean="0"/>
              <a:t>KMS</a:t>
            </a:r>
          </a:p>
          <a:p>
            <a:pPr lvl="1"/>
            <a:r>
              <a:rPr lang="en-US" sz="2000" dirty="0" smtClean="0">
                <a:solidFill>
                  <a:schemeClr val="tx2"/>
                </a:solidFill>
                <a:effectLst>
                  <a:outerShdw blurRad="38100" dist="38100" dir="2700000" algn="tl">
                    <a:srgbClr val="000000">
                      <a:alpha val="43137"/>
                    </a:srgbClr>
                  </a:outerShdw>
                </a:effectLst>
                <a:latin typeface="Consolas" pitchFamily="49" charset="0"/>
              </a:rPr>
              <a:t>SLMGR.VBS /</a:t>
            </a:r>
            <a:r>
              <a:rPr lang="en-US" sz="2000" dirty="0" err="1" smtClean="0">
                <a:solidFill>
                  <a:schemeClr val="tx2"/>
                </a:solidFill>
                <a:effectLst>
                  <a:outerShdw blurRad="38100" dist="38100" dir="2700000" algn="tl">
                    <a:srgbClr val="000000">
                      <a:alpha val="43137"/>
                    </a:srgbClr>
                  </a:outerShdw>
                </a:effectLst>
                <a:latin typeface="Consolas" pitchFamily="49" charset="0"/>
              </a:rPr>
              <a:t>ipk</a:t>
            </a:r>
            <a:r>
              <a:rPr lang="en-US" sz="2000" dirty="0" smtClean="0">
                <a:solidFill>
                  <a:schemeClr val="tx2"/>
                </a:solidFill>
                <a:effectLst>
                  <a:outerShdw blurRad="38100" dist="38100" dir="2700000" algn="tl">
                    <a:srgbClr val="000000">
                      <a:alpha val="43137"/>
                    </a:srgbClr>
                  </a:outerShdw>
                </a:effectLst>
                <a:latin typeface="Consolas" pitchFamily="49" charset="0"/>
              </a:rPr>
              <a:t> &lt;key&gt;</a:t>
            </a:r>
          </a:p>
          <a:p>
            <a:pPr lvl="1"/>
            <a:r>
              <a:rPr lang="ru-RU" sz="2000" dirty="0" smtClean="0"/>
              <a:t>Требуются повышенные привилегии</a:t>
            </a:r>
            <a:endParaRPr lang="en-US" sz="2000" dirty="0" smtClean="0"/>
          </a:p>
          <a:p>
            <a:r>
              <a:rPr lang="ru-RU" sz="2400" dirty="0" smtClean="0"/>
              <a:t>Активируйте сервер </a:t>
            </a:r>
            <a:r>
              <a:rPr lang="en-US" sz="2400" dirty="0" smtClean="0"/>
              <a:t>KMS</a:t>
            </a:r>
          </a:p>
          <a:p>
            <a:pPr lvl="1"/>
            <a:r>
              <a:rPr lang="ru-RU" sz="2000" dirty="0" err="1" smtClean="0"/>
              <a:t>Онлайн</a:t>
            </a:r>
            <a:r>
              <a:rPr lang="en-US" sz="2000" dirty="0" smtClean="0"/>
              <a:t>, </a:t>
            </a:r>
            <a:r>
              <a:rPr lang="ru-RU" sz="2000" dirty="0" smtClean="0"/>
              <a:t>через Интернет</a:t>
            </a:r>
            <a:endParaRPr lang="en-US" sz="2000" dirty="0" smtClean="0"/>
          </a:p>
          <a:p>
            <a:pPr lvl="2"/>
            <a:r>
              <a:rPr lang="en-US" sz="1800" dirty="0" smtClean="0">
                <a:solidFill>
                  <a:schemeClr val="tx2"/>
                </a:solidFill>
                <a:effectLst>
                  <a:outerShdw blurRad="38100" dist="38100" dir="2700000" algn="tl">
                    <a:srgbClr val="000000">
                      <a:alpha val="43137"/>
                    </a:srgbClr>
                  </a:outerShdw>
                </a:effectLst>
                <a:latin typeface="Consolas" pitchFamily="49" charset="0"/>
              </a:rPr>
              <a:t>SLMGR.VBS /</a:t>
            </a:r>
            <a:r>
              <a:rPr lang="en-US" sz="1800" dirty="0" err="1" smtClean="0">
                <a:solidFill>
                  <a:schemeClr val="tx2"/>
                </a:solidFill>
                <a:effectLst>
                  <a:outerShdw blurRad="38100" dist="38100" dir="2700000" algn="tl">
                    <a:srgbClr val="000000">
                      <a:alpha val="43137"/>
                    </a:srgbClr>
                  </a:outerShdw>
                </a:effectLst>
                <a:latin typeface="Consolas" pitchFamily="49" charset="0"/>
              </a:rPr>
              <a:t>ato</a:t>
            </a:r>
            <a:endParaRPr lang="en-US" sz="1800" dirty="0" smtClean="0">
              <a:solidFill>
                <a:schemeClr val="tx2"/>
              </a:solidFill>
              <a:effectLst>
                <a:outerShdw blurRad="38100" dist="38100" dir="2700000" algn="tl">
                  <a:srgbClr val="000000">
                    <a:alpha val="43137"/>
                  </a:srgbClr>
                </a:outerShdw>
              </a:effectLst>
              <a:latin typeface="Consolas" pitchFamily="49" charset="0"/>
            </a:endParaRPr>
          </a:p>
          <a:p>
            <a:pPr lvl="1"/>
            <a:r>
              <a:rPr lang="ru-RU" sz="2000" dirty="0" smtClean="0"/>
              <a:t>Или по телефону</a:t>
            </a:r>
            <a:endParaRPr lang="en-US" sz="2000" dirty="0" smtClean="0"/>
          </a:p>
          <a:p>
            <a:pPr lvl="2"/>
            <a:r>
              <a:rPr lang="en-US" sz="1800" dirty="0" smtClean="0">
                <a:solidFill>
                  <a:schemeClr val="tx2"/>
                </a:solidFill>
                <a:effectLst>
                  <a:outerShdw blurRad="38100" dist="38100" dir="2700000" algn="tl">
                    <a:srgbClr val="000000">
                      <a:alpha val="43137"/>
                    </a:srgbClr>
                  </a:outerShdw>
                </a:effectLst>
                <a:latin typeface="Consolas" pitchFamily="49" charset="0"/>
              </a:rPr>
              <a:t>SLUI.EXE  4</a:t>
            </a:r>
            <a:endParaRPr lang="en-US" sz="1800" dirty="0" smtClean="0"/>
          </a:p>
          <a:p>
            <a:r>
              <a:rPr lang="en-US" sz="2400" dirty="0" smtClean="0"/>
              <a:t> </a:t>
            </a:r>
            <a:r>
              <a:rPr lang="ru-RU" sz="2400" dirty="0" smtClean="0"/>
              <a:t>По умолчанию</a:t>
            </a:r>
            <a:r>
              <a:rPr lang="en-US" sz="2400" dirty="0" smtClean="0"/>
              <a:t>, </a:t>
            </a:r>
            <a:r>
              <a:rPr lang="ru-RU" sz="2400" dirty="0" smtClean="0"/>
              <a:t>каждый ключ </a:t>
            </a:r>
            <a:r>
              <a:rPr lang="en-US" sz="2400" dirty="0" smtClean="0"/>
              <a:t>KMS </a:t>
            </a:r>
            <a:r>
              <a:rPr lang="ru-RU" sz="2400" dirty="0" smtClean="0"/>
              <a:t>может быть использован для установки до 6 серверов </a:t>
            </a:r>
            <a:r>
              <a:rPr lang="en-US" sz="2400" dirty="0" smtClean="0"/>
              <a:t>KMS</a:t>
            </a:r>
            <a:endParaRPr lang="ru-RU" sz="2400" dirty="0" smtClean="0"/>
          </a:p>
          <a:p>
            <a:r>
              <a:rPr lang="ru-RU" sz="2400" dirty="0" smtClean="0"/>
              <a:t>Ключ </a:t>
            </a:r>
            <a:r>
              <a:rPr lang="en-US" sz="2400" dirty="0" smtClean="0"/>
              <a:t>KMS </a:t>
            </a:r>
            <a:r>
              <a:rPr lang="ru-RU" sz="2400" dirty="0" smtClean="0">
                <a:solidFill>
                  <a:schemeClr val="tx2"/>
                </a:solidFill>
                <a:effectLst>
                  <a:outerShdw blurRad="38100" dist="38100" dir="2700000" algn="tl">
                    <a:srgbClr val="000000">
                      <a:alpha val="43137"/>
                    </a:srgbClr>
                  </a:outerShdw>
                </a:effectLst>
              </a:rPr>
              <a:t>не предназначен</a:t>
            </a:r>
            <a:r>
              <a:rPr lang="ru-RU" sz="2400" dirty="0" smtClean="0"/>
              <a:t> для инсталляции обычных серверов и рабочих станций</a:t>
            </a:r>
            <a:endParaRPr lang="en-US" sz="24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Обнаружение сервера </a:t>
            </a:r>
            <a:r>
              <a:rPr lang="en-US" dirty="0" smtClean="0"/>
              <a:t>KMS</a:t>
            </a:r>
            <a:endParaRPr lang="en-US" dirty="0"/>
          </a:p>
        </p:txBody>
      </p:sp>
      <p:sp>
        <p:nvSpPr>
          <p:cNvPr id="3" name="Content Placeholder 2"/>
          <p:cNvSpPr>
            <a:spLocks noGrp="1"/>
          </p:cNvSpPr>
          <p:nvPr>
            <p:ph idx="1"/>
          </p:nvPr>
        </p:nvSpPr>
        <p:spPr>
          <a:xfrm>
            <a:off x="381000" y="1412875"/>
            <a:ext cx="8382000" cy="3896451"/>
          </a:xfrm>
        </p:spPr>
        <p:txBody>
          <a:bodyPr/>
          <a:lstStyle/>
          <a:p>
            <a:r>
              <a:rPr lang="ru-RU" sz="2800" dirty="0" err="1" smtClean="0"/>
              <a:t>Автообнаружение</a:t>
            </a:r>
            <a:endParaRPr lang="en-US" sz="2800" dirty="0" smtClean="0"/>
          </a:p>
          <a:p>
            <a:pPr lvl="1"/>
            <a:r>
              <a:rPr lang="ru-RU" sz="2400" dirty="0" smtClean="0"/>
              <a:t>Клиент просматривает в </a:t>
            </a:r>
            <a:r>
              <a:rPr lang="en-US" sz="2400" dirty="0" smtClean="0"/>
              <a:t>DNS </a:t>
            </a:r>
            <a:r>
              <a:rPr lang="ru-RU" sz="2400" dirty="0" smtClean="0"/>
              <a:t>особую </a:t>
            </a:r>
            <a:r>
              <a:rPr lang="en-US" sz="2400" dirty="0" smtClean="0"/>
              <a:t>SRV-</a:t>
            </a:r>
            <a:r>
              <a:rPr lang="ru-RU" sz="2400" dirty="0" smtClean="0"/>
              <a:t>запись</a:t>
            </a:r>
            <a:r>
              <a:rPr lang="en-US" sz="2400" dirty="0" smtClean="0"/>
              <a:t>, </a:t>
            </a:r>
            <a:r>
              <a:rPr lang="ru-RU" sz="2400" dirty="0" smtClean="0"/>
              <a:t>регистрируемую сервером </a:t>
            </a:r>
            <a:r>
              <a:rPr lang="en-US" sz="2400" dirty="0" smtClean="0"/>
              <a:t>KMS</a:t>
            </a:r>
          </a:p>
          <a:p>
            <a:pPr lvl="1"/>
            <a:r>
              <a:rPr lang="en-US" sz="2400" dirty="0" smtClean="0"/>
              <a:t>KMS </a:t>
            </a:r>
            <a:r>
              <a:rPr lang="ru-RU" sz="2400" dirty="0" smtClean="0"/>
              <a:t>регистрирует в своей зоне </a:t>
            </a:r>
            <a:r>
              <a:rPr lang="en-US" sz="2400" dirty="0" smtClean="0"/>
              <a:t>DNS SRV-</a:t>
            </a:r>
            <a:r>
              <a:rPr lang="ru-RU" sz="2400" dirty="0" smtClean="0"/>
              <a:t>запись</a:t>
            </a:r>
            <a:r>
              <a:rPr lang="en-US" sz="2400" dirty="0" smtClean="0"/>
              <a:t>:</a:t>
            </a:r>
          </a:p>
          <a:p>
            <a:pPr lvl="2"/>
            <a:r>
              <a:rPr lang="en-US" sz="2000" dirty="0" smtClean="0">
                <a:solidFill>
                  <a:schemeClr val="tx2"/>
                </a:solidFill>
                <a:effectLst>
                  <a:outerShdw blurRad="38100" dist="38100" dir="2700000" algn="tl">
                    <a:srgbClr val="000000">
                      <a:alpha val="43137"/>
                    </a:srgbClr>
                  </a:outerShdw>
                </a:effectLst>
                <a:latin typeface="Consolas" pitchFamily="49" charset="0"/>
              </a:rPr>
              <a:t>_</a:t>
            </a:r>
            <a:r>
              <a:rPr lang="en-US" sz="2000" dirty="0" err="1" smtClean="0">
                <a:solidFill>
                  <a:schemeClr val="tx2"/>
                </a:solidFill>
                <a:effectLst>
                  <a:outerShdw blurRad="38100" dist="38100" dir="2700000" algn="tl">
                    <a:srgbClr val="000000">
                      <a:alpha val="43137"/>
                    </a:srgbClr>
                  </a:outerShdw>
                </a:effectLst>
                <a:latin typeface="Consolas" pitchFamily="49" charset="0"/>
              </a:rPr>
              <a:t>VLMCS._TCP.mydomain.com</a:t>
            </a:r>
            <a:r>
              <a:rPr lang="en-US" sz="2000" dirty="0" smtClean="0">
                <a:solidFill>
                  <a:schemeClr val="tx2"/>
                </a:solidFill>
                <a:effectLst>
                  <a:outerShdw blurRad="38100" dist="38100" dir="2700000" algn="tl">
                    <a:srgbClr val="000000">
                      <a:alpha val="43137"/>
                    </a:srgbClr>
                  </a:outerShdw>
                </a:effectLst>
                <a:latin typeface="Consolas" pitchFamily="49" charset="0"/>
              </a:rPr>
              <a:t> (_</a:t>
            </a:r>
            <a:r>
              <a:rPr lang="en-US" sz="2000" dirty="0" err="1" smtClean="0">
                <a:solidFill>
                  <a:schemeClr val="tx2"/>
                </a:solidFill>
                <a:effectLst>
                  <a:outerShdw blurRad="38100" dist="38100" dir="2700000" algn="tl">
                    <a:srgbClr val="000000">
                      <a:alpha val="43137"/>
                    </a:srgbClr>
                  </a:outerShdw>
                </a:effectLst>
                <a:latin typeface="Consolas" pitchFamily="49" charset="0"/>
              </a:rPr>
              <a:t>service._protocol</a:t>
            </a:r>
            <a:r>
              <a:rPr lang="en-US" sz="2000" dirty="0" smtClean="0">
                <a:solidFill>
                  <a:schemeClr val="tx2"/>
                </a:solidFill>
                <a:effectLst>
                  <a:outerShdw blurRad="38100" dist="38100" dir="2700000" algn="tl">
                    <a:srgbClr val="000000">
                      <a:alpha val="43137"/>
                    </a:srgbClr>
                  </a:outerShdw>
                </a:effectLst>
                <a:latin typeface="Consolas" pitchFamily="49" charset="0"/>
              </a:rPr>
              <a:t>)</a:t>
            </a:r>
          </a:p>
          <a:p>
            <a:r>
              <a:rPr lang="ru-RU" sz="2800" dirty="0" smtClean="0"/>
              <a:t>Прямое соединение</a:t>
            </a:r>
            <a:endParaRPr lang="en-US" sz="2800" dirty="0" smtClean="0"/>
          </a:p>
          <a:p>
            <a:pPr lvl="1"/>
            <a:r>
              <a:rPr lang="ru-RU" sz="2400" dirty="0" smtClean="0"/>
              <a:t>Заставляет клиента просматривать только указанные</a:t>
            </a:r>
            <a:r>
              <a:rPr lang="en-US" sz="2400" dirty="0" smtClean="0"/>
              <a:t> FQDN </a:t>
            </a:r>
            <a:r>
              <a:rPr lang="ru-RU" sz="2400" dirty="0" smtClean="0"/>
              <a:t>или</a:t>
            </a:r>
            <a:r>
              <a:rPr lang="en-US" sz="2400" dirty="0" smtClean="0"/>
              <a:t> IP</a:t>
            </a:r>
            <a:r>
              <a:rPr lang="ru-RU" sz="2400" dirty="0" smtClean="0"/>
              <a:t>-адрес</a:t>
            </a:r>
            <a:r>
              <a:rPr lang="en-US" sz="2400" dirty="0" smtClean="0"/>
              <a:t> </a:t>
            </a:r>
            <a:r>
              <a:rPr lang="ru-RU" sz="2400" dirty="0" smtClean="0"/>
              <a:t>сервера </a:t>
            </a:r>
            <a:r>
              <a:rPr lang="en-US" sz="2400" dirty="0" smtClean="0"/>
              <a:t>KMS</a:t>
            </a:r>
          </a:p>
          <a:p>
            <a:pPr lvl="1"/>
            <a:r>
              <a:rPr lang="ru-RU" sz="2400" dirty="0" smtClean="0"/>
              <a:t>Записи добавляются в реестр на клиентах</a:t>
            </a:r>
            <a:endParaRPr lang="en-US" sz="2400" dirty="0" smtClean="0"/>
          </a:p>
          <a:p>
            <a:pPr lvl="1"/>
            <a:r>
              <a:rPr lang="en-US" sz="2400" dirty="0" smtClean="0">
                <a:solidFill>
                  <a:schemeClr val="tx2"/>
                </a:solidFill>
                <a:effectLst>
                  <a:outerShdw blurRad="38100" dist="38100" dir="2700000" algn="tl">
                    <a:srgbClr val="000000">
                      <a:alpha val="43137"/>
                    </a:srgbClr>
                  </a:outerShdw>
                </a:effectLst>
                <a:latin typeface="Consolas" pitchFamily="49" charset="0"/>
              </a:rPr>
              <a:t>SLMGR.VBS /</a:t>
            </a:r>
            <a:r>
              <a:rPr lang="en-US" sz="2400" dirty="0" err="1" smtClean="0">
                <a:solidFill>
                  <a:schemeClr val="tx2"/>
                </a:solidFill>
                <a:effectLst>
                  <a:outerShdw blurRad="38100" dist="38100" dir="2700000" algn="tl">
                    <a:srgbClr val="000000">
                      <a:alpha val="43137"/>
                    </a:srgbClr>
                  </a:outerShdw>
                </a:effectLst>
                <a:latin typeface="Consolas" pitchFamily="49" charset="0"/>
              </a:rPr>
              <a:t>skms</a:t>
            </a:r>
            <a:r>
              <a:rPr lang="en-US" sz="2400" dirty="0" smtClean="0">
                <a:solidFill>
                  <a:schemeClr val="tx2"/>
                </a:solidFill>
                <a:effectLst>
                  <a:outerShdw blurRad="38100" dist="38100" dir="2700000" algn="tl">
                    <a:srgbClr val="000000">
                      <a:alpha val="43137"/>
                    </a:srgbClr>
                  </a:outerShdw>
                </a:effectLst>
                <a:latin typeface="Consolas" pitchFamily="49" charset="0"/>
              </a:rPr>
              <a:t> &lt;KMS_FQDN or IP&gt;[:&lt;port&gt;]</a:t>
            </a:r>
          </a:p>
        </p:txBody>
      </p:sp>
    </p:spTree>
    <p:extLst>
      <p:ext uri="{BB962C8B-B14F-4D97-AF65-F5344CB8AC3E}">
        <p14:creationId xmlns:p14="http://schemas.microsoft.com/office/powerpoint/2010/main" xmlns="" val="41640578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230189"/>
            <a:ext cx="8763000" cy="684211"/>
          </a:xfrm>
        </p:spPr>
        <p:txBody>
          <a:bodyPr/>
          <a:lstStyle/>
          <a:p>
            <a:r>
              <a:rPr lang="ru-RU" dirty="0" err="1" smtClean="0"/>
              <a:t>Автообнаружение</a:t>
            </a:r>
            <a:r>
              <a:rPr lang="ru-RU" dirty="0" smtClean="0"/>
              <a:t> сервера </a:t>
            </a:r>
            <a:r>
              <a:rPr lang="en-US" dirty="0" smtClean="0"/>
              <a:t>KMS</a:t>
            </a:r>
            <a:endParaRPr lang="en-US" dirty="0"/>
          </a:p>
        </p:txBody>
      </p:sp>
      <p:grpSp>
        <p:nvGrpSpPr>
          <p:cNvPr id="2" name="Group 34"/>
          <p:cNvGrpSpPr/>
          <p:nvPr/>
        </p:nvGrpSpPr>
        <p:grpSpPr>
          <a:xfrm>
            <a:off x="4551111" y="2438400"/>
            <a:ext cx="3962539" cy="808475"/>
            <a:chOff x="4551111" y="2438400"/>
            <a:chExt cx="3962539" cy="808475"/>
          </a:xfrm>
        </p:grpSpPr>
        <p:pic>
          <p:nvPicPr>
            <p:cNvPr id="19" name="Rectangle 1074"/>
            <p:cNvPicPr>
              <a:picLocks noChangeAspect="1" noChangeArrowheads="1"/>
            </p:cNvPicPr>
            <p:nvPr/>
          </p:nvPicPr>
          <p:blipFill>
            <a:blip r:embed="rId3"/>
            <a:srcRect/>
            <a:stretch>
              <a:fillRect/>
            </a:stretch>
          </p:blipFill>
          <p:spPr bwMode="auto">
            <a:xfrm rot="13411639">
              <a:off x="4551111" y="2707635"/>
              <a:ext cx="2489899" cy="539240"/>
            </a:xfrm>
            <a:prstGeom prst="rect">
              <a:avLst/>
            </a:prstGeom>
            <a:noFill/>
            <a:ln w="9525">
              <a:noFill/>
              <a:miter lim="800000"/>
              <a:headEnd/>
              <a:tailEnd/>
            </a:ln>
          </p:spPr>
        </p:pic>
        <p:sp>
          <p:nvSpPr>
            <p:cNvPr id="20" name="TextBox 19"/>
            <p:cNvSpPr txBox="1"/>
            <p:nvPr/>
          </p:nvSpPr>
          <p:spPr>
            <a:xfrm>
              <a:off x="6096000" y="2438400"/>
              <a:ext cx="2417650" cy="646331"/>
            </a:xfrm>
            <a:prstGeom prst="rect">
              <a:avLst/>
            </a:prstGeom>
            <a:noFill/>
          </p:spPr>
          <p:txBody>
            <a:bodyPr wrap="none" rtlCol="0">
              <a:spAutoFit/>
            </a:bodyPr>
            <a:lstStyle/>
            <a:p>
              <a:pPr algn="ctr"/>
              <a:r>
                <a:rPr lang="en-US" dirty="0" smtClean="0"/>
                <a:t>0. KMS </a:t>
              </a:r>
              <a:r>
                <a:rPr lang="ru-RU" dirty="0" smtClean="0"/>
                <a:t>регистрирует</a:t>
              </a:r>
              <a:endParaRPr lang="en-US" dirty="0" smtClean="0"/>
            </a:p>
            <a:p>
              <a:r>
                <a:rPr lang="en-US" dirty="0" smtClean="0"/>
                <a:t>SRV</a:t>
              </a:r>
              <a:r>
                <a:rPr lang="ru-RU" dirty="0" smtClean="0"/>
                <a:t>-запись</a:t>
              </a:r>
              <a:endParaRPr lang="en-US" dirty="0"/>
            </a:p>
          </p:txBody>
        </p:sp>
      </p:grpSp>
      <p:grpSp>
        <p:nvGrpSpPr>
          <p:cNvPr id="3" name="Group 27"/>
          <p:cNvGrpSpPr/>
          <p:nvPr/>
        </p:nvGrpSpPr>
        <p:grpSpPr>
          <a:xfrm>
            <a:off x="6555181" y="4272569"/>
            <a:ext cx="1274708" cy="1595038"/>
            <a:chOff x="6555181" y="4272569"/>
            <a:chExt cx="1274708" cy="1595038"/>
          </a:xfrm>
        </p:grpSpPr>
        <p:pic>
          <p:nvPicPr>
            <p:cNvPr id="11" name="Picture 8" descr="\\eventsql\dvd27\Clip_Installer\DVD_ART\Artwork_Imagery\HARDWARE_IMAGERY\Illustration - Misc Hardware\Windows Security\Security Download Server.png"/>
            <p:cNvPicPr>
              <a:picLocks noChangeAspect="1" noChangeArrowheads="1"/>
            </p:cNvPicPr>
            <p:nvPr/>
          </p:nvPicPr>
          <p:blipFill>
            <a:blip r:embed="rId4" cstate="print"/>
            <a:srcRect/>
            <a:stretch>
              <a:fillRect/>
            </a:stretch>
          </p:blipFill>
          <p:spPr bwMode="auto">
            <a:xfrm>
              <a:off x="6732108" y="4272569"/>
              <a:ext cx="838200" cy="1244676"/>
            </a:xfrm>
            <a:prstGeom prst="rect">
              <a:avLst/>
            </a:prstGeom>
            <a:noFill/>
          </p:spPr>
        </p:pic>
        <p:sp>
          <p:nvSpPr>
            <p:cNvPr id="21" name="TextBox 20"/>
            <p:cNvSpPr txBox="1"/>
            <p:nvPr/>
          </p:nvSpPr>
          <p:spPr>
            <a:xfrm>
              <a:off x="6555181" y="5498275"/>
              <a:ext cx="1274708" cy="369332"/>
            </a:xfrm>
            <a:prstGeom prst="rect">
              <a:avLst/>
            </a:prstGeom>
            <a:noFill/>
          </p:spPr>
          <p:txBody>
            <a:bodyPr wrap="none" rtlCol="0">
              <a:spAutoFit/>
            </a:bodyPr>
            <a:lstStyle/>
            <a:p>
              <a:r>
                <a:rPr lang="en-US" b="1" i="1" dirty="0" smtClean="0">
                  <a:effectLst>
                    <a:outerShdw blurRad="38100" dist="38100" dir="2700000" algn="tl">
                      <a:srgbClr val="000000">
                        <a:alpha val="43137"/>
                      </a:srgbClr>
                    </a:outerShdw>
                  </a:effectLst>
                </a:rPr>
                <a:t>KMS Host</a:t>
              </a:r>
            </a:p>
          </p:txBody>
        </p:sp>
      </p:grpSp>
      <p:grpSp>
        <p:nvGrpSpPr>
          <p:cNvPr id="5" name="Group 35"/>
          <p:cNvGrpSpPr/>
          <p:nvPr/>
        </p:nvGrpSpPr>
        <p:grpSpPr>
          <a:xfrm>
            <a:off x="3926433" y="1169109"/>
            <a:ext cx="1973961" cy="1239690"/>
            <a:chOff x="3926433" y="1169109"/>
            <a:chExt cx="1973961" cy="1239690"/>
          </a:xfrm>
        </p:grpSpPr>
        <p:pic>
          <p:nvPicPr>
            <p:cNvPr id="8" name="Picture 115" descr="SQL sm"/>
            <p:cNvPicPr>
              <a:picLocks noChangeAspect="1" noChangeArrowheads="1"/>
            </p:cNvPicPr>
            <p:nvPr/>
          </p:nvPicPr>
          <p:blipFill>
            <a:blip r:embed="rId5"/>
            <a:srcRect/>
            <a:stretch>
              <a:fillRect/>
            </a:stretch>
          </p:blipFill>
          <p:spPr bwMode="auto">
            <a:xfrm>
              <a:off x="3926433" y="1169109"/>
              <a:ext cx="838200" cy="1239690"/>
            </a:xfrm>
            <a:prstGeom prst="rect">
              <a:avLst/>
            </a:prstGeom>
            <a:noFill/>
            <a:ln w="9525">
              <a:noFill/>
              <a:miter lim="800000"/>
              <a:headEnd/>
              <a:tailEnd/>
            </a:ln>
          </p:spPr>
        </p:pic>
        <p:sp>
          <p:nvSpPr>
            <p:cNvPr id="22" name="TextBox 21"/>
            <p:cNvSpPr txBox="1"/>
            <p:nvPr/>
          </p:nvSpPr>
          <p:spPr>
            <a:xfrm>
              <a:off x="4702630" y="1330035"/>
              <a:ext cx="1197764" cy="369332"/>
            </a:xfrm>
            <a:prstGeom prst="rect">
              <a:avLst/>
            </a:prstGeom>
            <a:noFill/>
          </p:spPr>
          <p:txBody>
            <a:bodyPr wrap="none" rtlCol="0">
              <a:spAutoFit/>
            </a:bodyPr>
            <a:lstStyle/>
            <a:p>
              <a:r>
                <a:rPr lang="en-US" b="1" i="1" dirty="0" smtClean="0">
                  <a:effectLst>
                    <a:outerShdw blurRad="38100" dist="38100" dir="2700000" algn="tl">
                      <a:srgbClr val="000000">
                        <a:alpha val="43137"/>
                      </a:srgbClr>
                    </a:outerShdw>
                  </a:effectLst>
                </a:rPr>
                <a:t>AD / DNS</a:t>
              </a:r>
            </a:p>
          </p:txBody>
        </p:sp>
      </p:grpSp>
      <p:grpSp>
        <p:nvGrpSpPr>
          <p:cNvPr id="6" name="Group 26"/>
          <p:cNvGrpSpPr/>
          <p:nvPr/>
        </p:nvGrpSpPr>
        <p:grpSpPr>
          <a:xfrm>
            <a:off x="534392" y="4614250"/>
            <a:ext cx="1402948" cy="1288982"/>
            <a:chOff x="534392" y="4614250"/>
            <a:chExt cx="1402948" cy="1288982"/>
          </a:xfrm>
        </p:grpSpPr>
        <p:pic>
          <p:nvPicPr>
            <p:cNvPr id="12" name="Picture 11" descr="Mobility.png"/>
            <p:cNvPicPr>
              <a:picLocks noChangeAspect="1"/>
            </p:cNvPicPr>
            <p:nvPr/>
          </p:nvPicPr>
          <p:blipFill>
            <a:blip r:embed="rId6"/>
            <a:stretch>
              <a:fillRect/>
            </a:stretch>
          </p:blipFill>
          <p:spPr>
            <a:xfrm>
              <a:off x="812676" y="4614250"/>
              <a:ext cx="914400" cy="914400"/>
            </a:xfrm>
            <a:prstGeom prst="rect">
              <a:avLst/>
            </a:prstGeom>
          </p:spPr>
        </p:pic>
        <p:sp>
          <p:nvSpPr>
            <p:cNvPr id="23" name="TextBox 22"/>
            <p:cNvSpPr txBox="1"/>
            <p:nvPr/>
          </p:nvSpPr>
          <p:spPr>
            <a:xfrm>
              <a:off x="534392" y="5533900"/>
              <a:ext cx="1402948" cy="369332"/>
            </a:xfrm>
            <a:prstGeom prst="rect">
              <a:avLst/>
            </a:prstGeom>
            <a:noFill/>
          </p:spPr>
          <p:txBody>
            <a:bodyPr wrap="none" rtlCol="0">
              <a:spAutoFit/>
            </a:bodyPr>
            <a:lstStyle/>
            <a:p>
              <a:r>
                <a:rPr lang="en-US" b="1" i="1" dirty="0" smtClean="0">
                  <a:effectLst>
                    <a:outerShdw blurRad="38100" dist="38100" dir="2700000" algn="tl">
                      <a:srgbClr val="000000">
                        <a:alpha val="43137"/>
                      </a:srgbClr>
                    </a:outerShdw>
                  </a:effectLst>
                </a:rPr>
                <a:t>KMS Client</a:t>
              </a:r>
            </a:p>
          </p:txBody>
        </p:sp>
      </p:grpSp>
      <p:grpSp>
        <p:nvGrpSpPr>
          <p:cNvPr id="7" name="Group 33"/>
          <p:cNvGrpSpPr/>
          <p:nvPr/>
        </p:nvGrpSpPr>
        <p:grpSpPr>
          <a:xfrm>
            <a:off x="1206562" y="3029675"/>
            <a:ext cx="4627789" cy="842277"/>
            <a:chOff x="1206562" y="3029675"/>
            <a:chExt cx="4627789" cy="842277"/>
          </a:xfrm>
        </p:grpSpPr>
        <p:pic>
          <p:nvPicPr>
            <p:cNvPr id="18" name="Rectangle 1074"/>
            <p:cNvPicPr>
              <a:picLocks noChangeAspect="1" noChangeArrowheads="1"/>
            </p:cNvPicPr>
            <p:nvPr/>
          </p:nvPicPr>
          <p:blipFill>
            <a:blip r:embed="rId3"/>
            <a:srcRect/>
            <a:stretch>
              <a:fillRect/>
            </a:stretch>
          </p:blipFill>
          <p:spPr bwMode="auto">
            <a:xfrm rot="8126948">
              <a:off x="1206562" y="3332712"/>
              <a:ext cx="3268912" cy="539240"/>
            </a:xfrm>
            <a:prstGeom prst="rect">
              <a:avLst/>
            </a:prstGeom>
            <a:noFill/>
            <a:ln w="9525">
              <a:noFill/>
              <a:miter lim="800000"/>
              <a:headEnd/>
              <a:tailEnd/>
            </a:ln>
          </p:spPr>
        </p:pic>
        <p:sp>
          <p:nvSpPr>
            <p:cNvPr id="25" name="TextBox 24"/>
            <p:cNvSpPr txBox="1"/>
            <p:nvPr/>
          </p:nvSpPr>
          <p:spPr>
            <a:xfrm>
              <a:off x="3276600" y="3029675"/>
              <a:ext cx="2557751" cy="646331"/>
            </a:xfrm>
            <a:prstGeom prst="rect">
              <a:avLst/>
            </a:prstGeom>
            <a:noFill/>
          </p:spPr>
          <p:txBody>
            <a:bodyPr wrap="none" rtlCol="0">
              <a:spAutoFit/>
            </a:bodyPr>
            <a:lstStyle/>
            <a:p>
              <a:pPr algn="ctr"/>
              <a:r>
                <a:rPr lang="en-US" dirty="0" smtClean="0"/>
                <a:t>2. DNS </a:t>
              </a:r>
              <a:r>
                <a:rPr lang="ru-RU" dirty="0" smtClean="0"/>
                <a:t>возвращает</a:t>
              </a:r>
              <a:br>
                <a:rPr lang="ru-RU" dirty="0" smtClean="0"/>
              </a:br>
              <a:r>
                <a:rPr lang="ru-RU" dirty="0" smtClean="0"/>
                <a:t>записи </a:t>
              </a:r>
              <a:r>
                <a:rPr lang="en-US" dirty="0" smtClean="0"/>
                <a:t>KMS-</a:t>
              </a:r>
              <a:r>
                <a:rPr lang="ru-RU" dirty="0" smtClean="0"/>
                <a:t>серверов</a:t>
              </a:r>
              <a:endParaRPr lang="en-US" dirty="0" smtClean="0"/>
            </a:p>
          </p:txBody>
        </p:sp>
      </p:grpSp>
      <p:grpSp>
        <p:nvGrpSpPr>
          <p:cNvPr id="9" name="Group 32"/>
          <p:cNvGrpSpPr/>
          <p:nvPr/>
        </p:nvGrpSpPr>
        <p:grpSpPr>
          <a:xfrm>
            <a:off x="457200" y="2362200"/>
            <a:ext cx="3719411" cy="1294018"/>
            <a:chOff x="457200" y="2362200"/>
            <a:chExt cx="3719411" cy="1294018"/>
          </a:xfrm>
        </p:grpSpPr>
        <p:sp>
          <p:nvSpPr>
            <p:cNvPr id="24" name="TextBox 23"/>
            <p:cNvSpPr txBox="1"/>
            <p:nvPr/>
          </p:nvSpPr>
          <p:spPr>
            <a:xfrm>
              <a:off x="457200" y="2362200"/>
              <a:ext cx="2819400" cy="923330"/>
            </a:xfrm>
            <a:prstGeom prst="rect">
              <a:avLst/>
            </a:prstGeom>
            <a:noFill/>
          </p:spPr>
          <p:txBody>
            <a:bodyPr wrap="square" rtlCol="0">
              <a:spAutoFit/>
            </a:bodyPr>
            <a:lstStyle/>
            <a:p>
              <a:r>
                <a:rPr lang="en-US" dirty="0" smtClean="0"/>
                <a:t>1. </a:t>
              </a:r>
              <a:r>
                <a:rPr lang="ru-RU" dirty="0" smtClean="0"/>
                <a:t>Клиент запрашивает</a:t>
              </a:r>
              <a:r>
                <a:rPr lang="en-US" dirty="0" smtClean="0"/>
                <a:t> </a:t>
              </a:r>
              <a:r>
                <a:rPr lang="ru-RU" dirty="0" smtClean="0"/>
                <a:t/>
              </a:r>
              <a:br>
                <a:rPr lang="ru-RU" dirty="0" smtClean="0"/>
              </a:br>
              <a:r>
                <a:rPr lang="ru-RU" dirty="0" smtClean="0"/>
                <a:t>в </a:t>
              </a:r>
              <a:r>
                <a:rPr lang="en-US" dirty="0" smtClean="0"/>
                <a:t>DNS SRV-</a:t>
              </a:r>
              <a:r>
                <a:rPr lang="ru-RU" dirty="0" smtClean="0"/>
                <a:t>записи</a:t>
              </a:r>
              <a:r>
                <a:rPr lang="en-US" dirty="0" smtClean="0"/>
                <a:t/>
              </a:r>
              <a:br>
                <a:rPr lang="en-US" dirty="0" smtClean="0"/>
              </a:br>
              <a:r>
                <a:rPr lang="en-US" dirty="0" smtClean="0"/>
                <a:t> </a:t>
              </a:r>
              <a:r>
                <a:rPr lang="en-US" dirty="0" smtClean="0">
                  <a:latin typeface="Lucida Console" pitchFamily="49" charset="0"/>
                </a:rPr>
                <a:t>_VLMCS</a:t>
              </a:r>
              <a:endParaRPr lang="en-US" dirty="0"/>
            </a:p>
          </p:txBody>
        </p:sp>
        <p:pic>
          <p:nvPicPr>
            <p:cNvPr id="26" name="Rectangle 1074"/>
            <p:cNvPicPr>
              <a:picLocks noChangeAspect="1" noChangeArrowheads="1"/>
            </p:cNvPicPr>
            <p:nvPr/>
          </p:nvPicPr>
          <p:blipFill>
            <a:blip r:embed="rId3"/>
            <a:srcRect/>
            <a:stretch>
              <a:fillRect/>
            </a:stretch>
          </p:blipFill>
          <p:spPr bwMode="auto">
            <a:xfrm rot="18965523">
              <a:off x="907699" y="3116978"/>
              <a:ext cx="3268912" cy="539240"/>
            </a:xfrm>
            <a:prstGeom prst="rect">
              <a:avLst/>
            </a:prstGeom>
            <a:noFill/>
            <a:ln w="9525">
              <a:noFill/>
              <a:miter lim="800000"/>
              <a:headEnd/>
              <a:tailEnd/>
            </a:ln>
          </p:spPr>
        </p:pic>
      </p:grpSp>
      <p:grpSp>
        <p:nvGrpSpPr>
          <p:cNvPr id="10" name="Group 31"/>
          <p:cNvGrpSpPr/>
          <p:nvPr/>
        </p:nvGrpSpPr>
        <p:grpSpPr>
          <a:xfrm>
            <a:off x="2141280" y="3657600"/>
            <a:ext cx="4366397" cy="1678655"/>
            <a:chOff x="2141280" y="3657600"/>
            <a:chExt cx="4366397" cy="1678655"/>
          </a:xfrm>
        </p:grpSpPr>
        <p:pic>
          <p:nvPicPr>
            <p:cNvPr id="16" name="Rectangle 1074"/>
            <p:cNvPicPr>
              <a:picLocks noChangeAspect="1" noChangeArrowheads="1"/>
            </p:cNvPicPr>
            <p:nvPr/>
          </p:nvPicPr>
          <p:blipFill>
            <a:blip r:embed="rId3"/>
            <a:srcRect/>
            <a:stretch>
              <a:fillRect/>
            </a:stretch>
          </p:blipFill>
          <p:spPr bwMode="auto">
            <a:xfrm>
              <a:off x="2141280" y="4797015"/>
              <a:ext cx="4366397" cy="539240"/>
            </a:xfrm>
            <a:prstGeom prst="rect">
              <a:avLst/>
            </a:prstGeom>
            <a:noFill/>
            <a:ln w="9525">
              <a:noFill/>
              <a:miter lim="800000"/>
              <a:headEnd/>
              <a:tailEnd/>
            </a:ln>
          </p:spPr>
        </p:pic>
        <p:sp>
          <p:nvSpPr>
            <p:cNvPr id="29" name="TextBox 28"/>
            <p:cNvSpPr txBox="1"/>
            <p:nvPr/>
          </p:nvSpPr>
          <p:spPr>
            <a:xfrm>
              <a:off x="2971800" y="3657600"/>
              <a:ext cx="3123211" cy="923330"/>
            </a:xfrm>
            <a:prstGeom prst="rect">
              <a:avLst/>
            </a:prstGeom>
            <a:noFill/>
          </p:spPr>
          <p:txBody>
            <a:bodyPr wrap="square" rtlCol="0">
              <a:spAutoFit/>
            </a:bodyPr>
            <a:lstStyle/>
            <a:p>
              <a:pPr algn="ctr"/>
              <a:r>
                <a:rPr lang="en-US" dirty="0" smtClean="0"/>
                <a:t>3. </a:t>
              </a:r>
              <a:r>
                <a:rPr lang="ru-RU" dirty="0" smtClean="0"/>
                <a:t>Клиент выбирает </a:t>
              </a:r>
              <a:r>
                <a:rPr lang="en-US" dirty="0" smtClean="0"/>
                <a:t>KMS </a:t>
              </a:r>
              <a:r>
                <a:rPr lang="ru-RU" dirty="0" smtClean="0"/>
                <a:t>из списка и отправляет анонимный запрос </a:t>
              </a:r>
              <a:endParaRPr lang="en-US" dirty="0" smtClean="0"/>
            </a:p>
          </p:txBody>
        </p:sp>
      </p:grpSp>
      <p:grpSp>
        <p:nvGrpSpPr>
          <p:cNvPr id="13" name="Group 30"/>
          <p:cNvGrpSpPr/>
          <p:nvPr/>
        </p:nvGrpSpPr>
        <p:grpSpPr>
          <a:xfrm>
            <a:off x="2083884" y="3505200"/>
            <a:ext cx="4315927" cy="2177421"/>
            <a:chOff x="2083884" y="3505200"/>
            <a:chExt cx="4315927" cy="2177421"/>
          </a:xfrm>
        </p:grpSpPr>
        <p:pic>
          <p:nvPicPr>
            <p:cNvPr id="15" name="Rectangle 1074"/>
            <p:cNvPicPr>
              <a:picLocks noChangeAspect="1" noChangeArrowheads="1"/>
            </p:cNvPicPr>
            <p:nvPr/>
          </p:nvPicPr>
          <p:blipFill>
            <a:blip r:embed="rId3"/>
            <a:srcRect/>
            <a:stretch>
              <a:fillRect/>
            </a:stretch>
          </p:blipFill>
          <p:spPr bwMode="auto">
            <a:xfrm rot="10800000">
              <a:off x="2083884" y="5143381"/>
              <a:ext cx="4115036" cy="539240"/>
            </a:xfrm>
            <a:prstGeom prst="rect">
              <a:avLst/>
            </a:prstGeom>
            <a:noFill/>
            <a:ln w="9525">
              <a:noFill/>
              <a:miter lim="800000"/>
              <a:headEnd/>
              <a:tailEnd/>
            </a:ln>
          </p:spPr>
        </p:pic>
        <p:sp>
          <p:nvSpPr>
            <p:cNvPr id="30" name="TextBox 29"/>
            <p:cNvSpPr txBox="1"/>
            <p:nvPr/>
          </p:nvSpPr>
          <p:spPr>
            <a:xfrm>
              <a:off x="3276600" y="3505200"/>
              <a:ext cx="3123211" cy="1477328"/>
            </a:xfrm>
            <a:prstGeom prst="rect">
              <a:avLst/>
            </a:prstGeom>
            <a:noFill/>
          </p:spPr>
          <p:txBody>
            <a:bodyPr wrap="square" rtlCol="0">
              <a:spAutoFit/>
            </a:bodyPr>
            <a:lstStyle/>
            <a:p>
              <a:r>
                <a:rPr lang="en-US" dirty="0" smtClean="0"/>
                <a:t>4. KMS </a:t>
              </a:r>
              <a:r>
                <a:rPr lang="ru-RU" dirty="0" smtClean="0"/>
                <a:t>возвращает текущий счетчик </a:t>
              </a:r>
              <a:r>
                <a:rPr lang="en-US" dirty="0" smtClean="0"/>
                <a:t>- </a:t>
              </a:r>
              <a:r>
                <a:rPr lang="ru-RU" dirty="0" smtClean="0"/>
                <a:t>клиент активируется</a:t>
              </a:r>
              <a:r>
                <a:rPr lang="en-US" dirty="0" smtClean="0"/>
                <a:t>, </a:t>
              </a:r>
              <a:r>
                <a:rPr lang="ru-RU" dirty="0" smtClean="0"/>
                <a:t>если значение счетчика</a:t>
              </a:r>
              <a:r>
                <a:rPr lang="en-US" dirty="0" smtClean="0"/>
                <a:t> &gt;= (Vista:25, Server:5)</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par>
                          <p:cTn id="40" fill="hold">
                            <p:stCondLst>
                              <p:cond delay="50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Группы ключей </a:t>
            </a:r>
            <a:r>
              <a:rPr lang="en-US" dirty="0" smtClean="0"/>
              <a:t>KMS</a:t>
            </a:r>
            <a:endParaRPr lang="en-US" dirty="0"/>
          </a:p>
        </p:txBody>
      </p:sp>
      <p:sp>
        <p:nvSpPr>
          <p:cNvPr id="3" name="Content Placeholder 2"/>
          <p:cNvSpPr>
            <a:spLocks noGrp="1"/>
          </p:cNvSpPr>
          <p:nvPr>
            <p:ph idx="1"/>
          </p:nvPr>
        </p:nvSpPr>
        <p:spPr>
          <a:xfrm>
            <a:off x="381000" y="1412875"/>
            <a:ext cx="8382000" cy="4592026"/>
          </a:xfrm>
        </p:spPr>
        <p:txBody>
          <a:bodyPr/>
          <a:lstStyle/>
          <a:p>
            <a:r>
              <a:rPr lang="en-US" dirty="0" smtClean="0"/>
              <a:t>KMS </a:t>
            </a:r>
            <a:r>
              <a:rPr lang="ru-RU" dirty="0" smtClean="0"/>
              <a:t>поддерживает только один ключ</a:t>
            </a:r>
            <a:endParaRPr lang="en-US" dirty="0" smtClean="0"/>
          </a:p>
          <a:p>
            <a:r>
              <a:rPr lang="ru-RU" dirty="0" smtClean="0"/>
              <a:t>Можно ли на одном ключе активировать разные продукты</a:t>
            </a:r>
            <a:r>
              <a:rPr lang="en-US" dirty="0" smtClean="0"/>
              <a:t>?</a:t>
            </a:r>
          </a:p>
          <a:p>
            <a:r>
              <a:rPr lang="ru-RU" dirty="0" smtClean="0"/>
              <a:t>Группы ключей</a:t>
            </a:r>
            <a:endParaRPr lang="en-US" dirty="0" smtClean="0"/>
          </a:p>
          <a:p>
            <a:pPr lvl="1"/>
            <a:r>
              <a:rPr lang="ru-RU" dirty="0" smtClean="0"/>
              <a:t>Иерархия лицензионных ключей</a:t>
            </a:r>
            <a:r>
              <a:rPr lang="en-US" dirty="0" smtClean="0"/>
              <a:t>, </a:t>
            </a:r>
            <a:r>
              <a:rPr lang="ru-RU" dirty="0" smtClean="0"/>
              <a:t>способных активировать семейства продуктов</a:t>
            </a:r>
            <a:endParaRPr lang="en-US" dirty="0" smtClean="0"/>
          </a:p>
          <a:p>
            <a:r>
              <a:rPr lang="en-US" dirty="0" smtClean="0"/>
              <a:t>Server Group C</a:t>
            </a:r>
          </a:p>
          <a:p>
            <a:pPr lvl="1"/>
            <a:r>
              <a:rPr lang="en-US" dirty="0" smtClean="0"/>
              <a:t>Server Group B</a:t>
            </a:r>
          </a:p>
          <a:p>
            <a:pPr lvl="2"/>
            <a:r>
              <a:rPr lang="en-US" dirty="0" smtClean="0"/>
              <a:t>Server Group A</a:t>
            </a:r>
          </a:p>
          <a:p>
            <a:pPr lvl="3"/>
            <a:r>
              <a:rPr lang="en-US" dirty="0" smtClean="0"/>
              <a:t>Client VL</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6"/>
          <p:cNvSpPr>
            <a:spLocks noChangeArrowheads="1"/>
          </p:cNvSpPr>
          <p:nvPr/>
        </p:nvSpPr>
        <p:spPr bwMode="auto">
          <a:xfrm>
            <a:off x="1848038" y="905146"/>
            <a:ext cx="5216525" cy="52165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8" name="Oval 24"/>
          <p:cNvSpPr>
            <a:spLocks noChangeArrowheads="1"/>
          </p:cNvSpPr>
          <p:nvPr/>
        </p:nvSpPr>
        <p:spPr bwMode="auto">
          <a:xfrm>
            <a:off x="2500500" y="2200446"/>
            <a:ext cx="3911600" cy="39116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7" name="Oval 42"/>
          <p:cNvSpPr>
            <a:spLocks noChangeArrowheads="1"/>
          </p:cNvSpPr>
          <p:nvPr/>
        </p:nvSpPr>
        <p:spPr bwMode="auto">
          <a:xfrm>
            <a:off x="3186300" y="3570459"/>
            <a:ext cx="2540000" cy="2541588"/>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idx="4294967295"/>
          </p:nvPr>
        </p:nvSpPr>
        <p:spPr>
          <a:xfrm>
            <a:off x="533400" y="230188"/>
            <a:ext cx="7848600" cy="665162"/>
          </a:xfrm>
        </p:spPr>
        <p:txBody>
          <a:bodyPr/>
          <a:lstStyle/>
          <a:p>
            <a:r>
              <a:rPr lang="ru-RU" dirty="0" smtClean="0"/>
              <a:t>Группы ключей</a:t>
            </a:r>
            <a:endParaRPr lang="en-US" dirty="0"/>
          </a:p>
        </p:txBody>
      </p:sp>
      <p:sp>
        <p:nvSpPr>
          <p:cNvPr id="1028" name="AutoShape 4"/>
          <p:cNvSpPr>
            <a:spLocks noChangeAspect="1" noChangeArrowheads="1" noTextEdit="1"/>
          </p:cNvSpPr>
          <p:nvPr/>
        </p:nvSpPr>
        <p:spPr bwMode="auto">
          <a:xfrm>
            <a:off x="1817788" y="884521"/>
            <a:ext cx="5260975" cy="526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Oval 57"/>
          <p:cNvSpPr>
            <a:spLocks noChangeArrowheads="1"/>
          </p:cNvSpPr>
          <p:nvPr/>
        </p:nvSpPr>
        <p:spPr bwMode="auto">
          <a:xfrm>
            <a:off x="3737163" y="4683409"/>
            <a:ext cx="1438275" cy="1439863"/>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70" name="TextBox 69"/>
          <p:cNvSpPr txBox="1"/>
          <p:nvPr/>
        </p:nvSpPr>
        <p:spPr>
          <a:xfrm>
            <a:off x="548640" y="3566160"/>
            <a:ext cx="3017520" cy="1005840"/>
          </a:xfrm>
          <a:prstGeom prst="rect">
            <a:avLst/>
          </a:prstGeom>
          <a:gradFill>
            <a:gsLst>
              <a:gs pos="0">
                <a:schemeClr val="tx1">
                  <a:lumMod val="75000"/>
                  <a:alpha val="70000"/>
                </a:schemeClr>
              </a:gs>
              <a:gs pos="100000">
                <a:schemeClr val="bg1">
                  <a:lumMod val="65000"/>
                  <a:lumOff val="35000"/>
                  <a:alpha val="60000"/>
                </a:schemeClr>
              </a:gs>
            </a:gsLst>
            <a:lin ang="5400000" scaled="0"/>
          </a:gradFill>
          <a:ln w="12700">
            <a:solidFill>
              <a:schemeClr val="accent4"/>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85000"/>
              </a:lnSpc>
            </a:pPr>
            <a:r>
              <a:rPr lang="en-US" sz="1600" b="1" dirty="0" smtClean="0">
                <a:solidFill>
                  <a:schemeClr val="tx1"/>
                </a:solidFill>
                <a:effectLst>
                  <a:outerShdw blurRad="38100" dist="38100" dir="2700000" algn="tl">
                    <a:srgbClr val="000000">
                      <a:alpha val="43137"/>
                    </a:srgbClr>
                  </a:outerShdw>
                </a:effectLst>
              </a:rPr>
              <a:t>Group A</a:t>
            </a:r>
          </a:p>
          <a:p>
            <a:pPr>
              <a:lnSpc>
                <a:spcPct val="85000"/>
              </a:lnSpc>
            </a:pPr>
            <a:r>
              <a:rPr lang="en-US" sz="1600" dirty="0" smtClean="0">
                <a:solidFill>
                  <a:schemeClr val="tx1"/>
                </a:solidFill>
                <a:effectLst>
                  <a:outerShdw blurRad="38100" dist="38100" dir="2700000" algn="tl">
                    <a:srgbClr val="000000">
                      <a:alpha val="43137"/>
                    </a:srgbClr>
                  </a:outerShdw>
                </a:effectLst>
              </a:rPr>
              <a:t>Windows Web Server 2008</a:t>
            </a:r>
          </a:p>
          <a:p>
            <a:pPr>
              <a:lnSpc>
                <a:spcPct val="85000"/>
              </a:lnSpc>
            </a:pPr>
            <a:r>
              <a:rPr lang="en-US" sz="1600" dirty="0" smtClean="0">
                <a:solidFill>
                  <a:schemeClr val="tx1"/>
                </a:solidFill>
                <a:effectLst>
                  <a:outerShdw blurRad="38100" dist="38100" dir="2700000" algn="tl">
                    <a:srgbClr val="000000">
                      <a:alpha val="43137"/>
                    </a:srgbClr>
                  </a:outerShdw>
                </a:effectLst>
              </a:rPr>
              <a:t>Windows HPC Server 2008</a:t>
            </a:r>
          </a:p>
          <a:p>
            <a:pPr>
              <a:lnSpc>
                <a:spcPct val="85000"/>
              </a:lnSpc>
            </a:pPr>
            <a:r>
              <a:rPr lang="en-US" sz="1600" dirty="0" smtClean="0">
                <a:solidFill>
                  <a:schemeClr val="tx1"/>
                </a:solidFill>
                <a:effectLst>
                  <a:outerShdw blurRad="38100" dist="38100" dir="2700000" algn="tl">
                    <a:srgbClr val="000000">
                      <a:alpha val="43137"/>
                    </a:srgbClr>
                  </a:outerShdw>
                </a:effectLst>
              </a:rPr>
              <a:t>+Client VL editions</a:t>
            </a:r>
          </a:p>
        </p:txBody>
      </p:sp>
      <p:sp>
        <p:nvSpPr>
          <p:cNvPr id="71" name="TextBox 70"/>
          <p:cNvSpPr txBox="1"/>
          <p:nvPr/>
        </p:nvSpPr>
        <p:spPr>
          <a:xfrm>
            <a:off x="5394960" y="4754880"/>
            <a:ext cx="3291840" cy="1005840"/>
          </a:xfrm>
          <a:prstGeom prst="rect">
            <a:avLst/>
          </a:prstGeom>
          <a:gradFill>
            <a:gsLst>
              <a:gs pos="0">
                <a:schemeClr val="tx1">
                  <a:lumMod val="75000"/>
                  <a:alpha val="70000"/>
                </a:schemeClr>
              </a:gs>
              <a:gs pos="100000">
                <a:schemeClr val="bg1">
                  <a:lumMod val="65000"/>
                  <a:lumOff val="35000"/>
                  <a:alpha val="60000"/>
                </a:schemeClr>
              </a:gs>
            </a:gsLst>
            <a:lin ang="5400000" scaled="0"/>
          </a:gradFill>
          <a:ln w="12700">
            <a:solidFill>
              <a:schemeClr val="accent5"/>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85000"/>
              </a:lnSpc>
            </a:pPr>
            <a:r>
              <a:rPr lang="en-US" sz="1600" b="1" dirty="0" smtClean="0">
                <a:solidFill>
                  <a:schemeClr val="accent3">
                    <a:lumMod val="40000"/>
                    <a:lumOff val="60000"/>
                  </a:schemeClr>
                </a:solidFill>
                <a:effectLst>
                  <a:outerShdw blurRad="63500" dist="38100" dir="2700000" algn="tl">
                    <a:srgbClr val="000000"/>
                  </a:outerShdw>
                </a:effectLst>
              </a:rPr>
              <a:t>Client VL</a:t>
            </a:r>
          </a:p>
          <a:p>
            <a:pPr>
              <a:lnSpc>
                <a:spcPct val="85000"/>
              </a:lnSpc>
            </a:pPr>
            <a:r>
              <a:rPr lang="en-US" sz="1600" dirty="0" smtClean="0">
                <a:solidFill>
                  <a:schemeClr val="accent3">
                    <a:lumMod val="40000"/>
                    <a:lumOff val="60000"/>
                  </a:schemeClr>
                </a:solidFill>
                <a:effectLst>
                  <a:outerShdw blurRad="63500" dist="38100" dir="2700000" algn="tl">
                    <a:srgbClr val="000000"/>
                  </a:outerShdw>
                </a:effectLst>
              </a:rPr>
              <a:t>Windows 7 Enterprise</a:t>
            </a:r>
          </a:p>
          <a:p>
            <a:pPr>
              <a:lnSpc>
                <a:spcPct val="85000"/>
              </a:lnSpc>
            </a:pPr>
            <a:r>
              <a:rPr lang="en-US" sz="1600" dirty="0" smtClean="0">
                <a:solidFill>
                  <a:schemeClr val="accent3">
                    <a:lumMod val="40000"/>
                    <a:lumOff val="60000"/>
                  </a:schemeClr>
                </a:solidFill>
                <a:effectLst>
                  <a:outerShdw blurRad="63500" dist="38100" dir="2700000" algn="tl">
                    <a:srgbClr val="000000"/>
                  </a:outerShdw>
                </a:effectLst>
              </a:rPr>
              <a:t>Windows 7 Professional</a:t>
            </a:r>
          </a:p>
          <a:p>
            <a:pPr>
              <a:lnSpc>
                <a:spcPct val="85000"/>
              </a:lnSpc>
            </a:pPr>
            <a:r>
              <a:rPr lang="en-US" sz="1600" dirty="0" smtClean="0">
                <a:solidFill>
                  <a:schemeClr val="accent3">
                    <a:lumMod val="40000"/>
                    <a:lumOff val="60000"/>
                  </a:schemeClr>
                </a:solidFill>
                <a:effectLst>
                  <a:outerShdw blurRad="63500" dist="38100" dir="2700000" algn="tl">
                    <a:srgbClr val="000000"/>
                  </a:outerShdw>
                </a:effectLst>
              </a:rPr>
              <a:t>+ previous editions</a:t>
            </a:r>
          </a:p>
        </p:txBody>
      </p:sp>
      <p:sp>
        <p:nvSpPr>
          <p:cNvPr id="73" name="TextBox 72"/>
          <p:cNvSpPr txBox="1"/>
          <p:nvPr/>
        </p:nvSpPr>
        <p:spPr>
          <a:xfrm>
            <a:off x="548640" y="4754880"/>
            <a:ext cx="3017520" cy="1005840"/>
          </a:xfrm>
          <a:prstGeom prst="rect">
            <a:avLst/>
          </a:prstGeom>
          <a:gradFill>
            <a:gsLst>
              <a:gs pos="0">
                <a:schemeClr val="tx1">
                  <a:lumMod val="75000"/>
                  <a:alpha val="70000"/>
                </a:schemeClr>
              </a:gs>
              <a:gs pos="100000">
                <a:schemeClr val="bg1">
                  <a:lumMod val="65000"/>
                  <a:lumOff val="35000"/>
                  <a:alpha val="60000"/>
                </a:schemeClr>
              </a:gs>
            </a:gsLst>
            <a:lin ang="5400000" scaled="0"/>
          </a:gradFill>
          <a:ln w="12700">
            <a:solidFill>
              <a:schemeClr val="accent5"/>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85000"/>
              </a:lnSpc>
            </a:pPr>
            <a:r>
              <a:rPr lang="en-US" sz="1600" b="1" dirty="0" smtClean="0">
                <a:solidFill>
                  <a:schemeClr val="accent3">
                    <a:lumMod val="40000"/>
                    <a:lumOff val="60000"/>
                  </a:schemeClr>
                </a:solidFill>
                <a:effectLst>
                  <a:outerShdw blurRad="63500" dist="38100" dir="2700000" algn="tl">
                    <a:srgbClr val="000000"/>
                  </a:outerShdw>
                </a:effectLst>
              </a:rPr>
              <a:t>Client VL</a:t>
            </a:r>
          </a:p>
          <a:p>
            <a:pPr>
              <a:lnSpc>
                <a:spcPct val="85000"/>
              </a:lnSpc>
            </a:pPr>
            <a:r>
              <a:rPr lang="en-US" sz="1600" dirty="0" smtClean="0">
                <a:solidFill>
                  <a:schemeClr val="accent3">
                    <a:lumMod val="40000"/>
                    <a:lumOff val="60000"/>
                  </a:schemeClr>
                </a:solidFill>
                <a:effectLst>
                  <a:outerShdw blurRad="63500" dist="38100" dir="2700000" algn="tl">
                    <a:srgbClr val="000000"/>
                  </a:outerShdw>
                </a:effectLst>
              </a:rPr>
              <a:t>Windows Vista Enterprise</a:t>
            </a:r>
          </a:p>
          <a:p>
            <a:pPr>
              <a:lnSpc>
                <a:spcPct val="85000"/>
              </a:lnSpc>
            </a:pPr>
            <a:r>
              <a:rPr lang="en-US" sz="1600" dirty="0" smtClean="0">
                <a:solidFill>
                  <a:schemeClr val="accent3">
                    <a:lumMod val="40000"/>
                    <a:lumOff val="60000"/>
                  </a:schemeClr>
                </a:solidFill>
                <a:effectLst>
                  <a:outerShdw blurRad="63500" dist="38100" dir="2700000" algn="tl">
                    <a:srgbClr val="000000"/>
                  </a:outerShdw>
                </a:effectLst>
              </a:rPr>
              <a:t>Windows Vista Business </a:t>
            </a:r>
          </a:p>
        </p:txBody>
      </p:sp>
      <p:sp>
        <p:nvSpPr>
          <p:cNvPr id="74" name="TextBox 73"/>
          <p:cNvSpPr txBox="1"/>
          <p:nvPr/>
        </p:nvSpPr>
        <p:spPr>
          <a:xfrm>
            <a:off x="548640" y="2377440"/>
            <a:ext cx="3017520" cy="1005840"/>
          </a:xfrm>
          <a:prstGeom prst="rect">
            <a:avLst/>
          </a:prstGeom>
          <a:gradFill>
            <a:gsLst>
              <a:gs pos="0">
                <a:schemeClr val="tx1">
                  <a:lumMod val="75000"/>
                  <a:alpha val="70000"/>
                </a:schemeClr>
              </a:gs>
              <a:gs pos="100000">
                <a:schemeClr val="bg1">
                  <a:lumMod val="65000"/>
                  <a:lumOff val="35000"/>
                  <a:alpha val="60000"/>
                </a:schemeClr>
              </a:gs>
            </a:gsLst>
            <a:lin ang="5400000" scaled="0"/>
          </a:gradFill>
          <a:ln w="12700">
            <a:solidFill>
              <a:schemeClr val="accent2"/>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85000"/>
              </a:lnSpc>
            </a:pPr>
            <a:r>
              <a:rPr lang="en-US" sz="1600" b="1" dirty="0" smtClean="0">
                <a:solidFill>
                  <a:schemeClr val="tx1"/>
                </a:solidFill>
                <a:effectLst>
                  <a:outerShdw blurRad="38100" dist="38100" dir="2700000" algn="tl">
                    <a:srgbClr val="000000">
                      <a:alpha val="43137"/>
                    </a:srgbClr>
                  </a:outerShdw>
                </a:effectLst>
              </a:rPr>
              <a:t>Group B</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Enterprise</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Standard</a:t>
            </a:r>
          </a:p>
          <a:p>
            <a:pPr>
              <a:lnSpc>
                <a:spcPct val="85000"/>
              </a:lnSpc>
            </a:pPr>
            <a:r>
              <a:rPr lang="en-US" sz="1600" dirty="0" smtClean="0">
                <a:solidFill>
                  <a:schemeClr val="tx1"/>
                </a:solidFill>
                <a:effectLst>
                  <a:outerShdw blurRad="38100" dist="38100" dir="2700000" algn="tl">
                    <a:srgbClr val="000000">
                      <a:alpha val="43137"/>
                    </a:srgbClr>
                  </a:outerShdw>
                </a:effectLst>
              </a:rPr>
              <a:t>+ Group A editions</a:t>
            </a:r>
          </a:p>
        </p:txBody>
      </p:sp>
      <p:sp>
        <p:nvSpPr>
          <p:cNvPr id="76" name="TextBox 75"/>
          <p:cNvSpPr txBox="1"/>
          <p:nvPr/>
        </p:nvSpPr>
        <p:spPr>
          <a:xfrm>
            <a:off x="548640" y="1188720"/>
            <a:ext cx="3017520" cy="1005840"/>
          </a:xfrm>
          <a:prstGeom prst="rect">
            <a:avLst/>
          </a:prstGeom>
          <a:gradFill>
            <a:gsLst>
              <a:gs pos="0">
                <a:schemeClr val="tx1">
                  <a:lumMod val="75000"/>
                  <a:alpha val="70000"/>
                </a:schemeClr>
              </a:gs>
              <a:gs pos="100000">
                <a:schemeClr val="bg1">
                  <a:lumMod val="65000"/>
                  <a:lumOff val="35000"/>
                  <a:alpha val="60000"/>
                </a:schemeClr>
              </a:gs>
            </a:gsLst>
            <a:lin ang="5400000" scaled="0"/>
          </a:gradFill>
          <a:ln w="12700">
            <a:solidFill>
              <a:schemeClr val="accent3"/>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85000"/>
              </a:lnSpc>
            </a:pPr>
            <a:r>
              <a:rPr lang="en-US" sz="1600" b="1" dirty="0" smtClean="0">
                <a:solidFill>
                  <a:schemeClr val="tx1"/>
                </a:solidFill>
                <a:effectLst>
                  <a:outerShdw blurRad="38100" dist="38100" dir="2700000" algn="tl">
                    <a:srgbClr val="000000">
                      <a:alpha val="43137"/>
                    </a:srgbClr>
                  </a:outerShdw>
                </a:effectLst>
              </a:rPr>
              <a:t>Group C</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Datacenter</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for Itanium</a:t>
            </a:r>
          </a:p>
          <a:p>
            <a:pPr>
              <a:lnSpc>
                <a:spcPct val="85000"/>
              </a:lnSpc>
            </a:pPr>
            <a:r>
              <a:rPr lang="en-US" sz="1600" dirty="0" smtClean="0">
                <a:solidFill>
                  <a:schemeClr val="tx1"/>
                </a:solidFill>
                <a:effectLst>
                  <a:outerShdw blurRad="38100" dist="38100" dir="2700000" algn="tl">
                    <a:srgbClr val="000000">
                      <a:alpha val="43137"/>
                    </a:srgbClr>
                  </a:outerShdw>
                </a:effectLst>
              </a:rPr>
              <a:t>+ Group B editions</a:t>
            </a:r>
          </a:p>
        </p:txBody>
      </p:sp>
      <p:sp>
        <p:nvSpPr>
          <p:cNvPr id="79" name="TextBox 78"/>
          <p:cNvSpPr txBox="1"/>
          <p:nvPr/>
        </p:nvSpPr>
        <p:spPr>
          <a:xfrm>
            <a:off x="5394960" y="3566160"/>
            <a:ext cx="3291840" cy="1005840"/>
          </a:xfrm>
          <a:prstGeom prst="rect">
            <a:avLst/>
          </a:prstGeom>
          <a:gradFill>
            <a:gsLst>
              <a:gs pos="0">
                <a:schemeClr val="tx1">
                  <a:lumMod val="75000"/>
                  <a:alpha val="70000"/>
                </a:schemeClr>
              </a:gs>
              <a:gs pos="100000">
                <a:schemeClr val="bg1">
                  <a:lumMod val="65000"/>
                  <a:lumOff val="35000"/>
                  <a:alpha val="60000"/>
                </a:schemeClr>
              </a:gs>
            </a:gsLst>
            <a:lin ang="5400000" scaled="0"/>
          </a:gradFill>
          <a:ln w="12700">
            <a:solidFill>
              <a:schemeClr val="accent4"/>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85000"/>
              </a:lnSpc>
            </a:pPr>
            <a:r>
              <a:rPr lang="en-US" sz="1600" b="1" dirty="0" smtClean="0">
                <a:solidFill>
                  <a:schemeClr val="tx1"/>
                </a:solidFill>
                <a:effectLst>
                  <a:outerShdw blurRad="38100" dist="38100" dir="2700000" algn="tl">
                    <a:srgbClr val="000000">
                      <a:alpha val="43137"/>
                    </a:srgbClr>
                  </a:outerShdw>
                </a:effectLst>
              </a:rPr>
              <a:t>Group A</a:t>
            </a:r>
          </a:p>
          <a:p>
            <a:pPr>
              <a:lnSpc>
                <a:spcPct val="85000"/>
              </a:lnSpc>
            </a:pPr>
            <a:r>
              <a:rPr lang="en-US" sz="1600" dirty="0" smtClean="0">
                <a:solidFill>
                  <a:schemeClr val="tx1"/>
                </a:solidFill>
                <a:effectLst>
                  <a:outerShdw blurRad="38100" dist="38100" dir="2700000" algn="tl">
                    <a:srgbClr val="000000">
                      <a:alpha val="43137"/>
                    </a:srgbClr>
                  </a:outerShdw>
                </a:effectLst>
              </a:rPr>
              <a:t>Windows Web Server 2008 R2</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R2 HPC</a:t>
            </a:r>
          </a:p>
          <a:p>
            <a:pPr>
              <a:lnSpc>
                <a:spcPct val="85000"/>
              </a:lnSpc>
            </a:pPr>
            <a:r>
              <a:rPr lang="en-US" sz="1600" dirty="0" smtClean="0">
                <a:solidFill>
                  <a:schemeClr val="tx1"/>
                </a:solidFill>
                <a:effectLst>
                  <a:outerShdw blurRad="38100" dist="38100" dir="2700000" algn="tl">
                    <a:srgbClr val="000000">
                      <a:alpha val="43137"/>
                    </a:srgbClr>
                  </a:outerShdw>
                </a:effectLst>
              </a:rPr>
              <a:t>+ Client and previous editions</a:t>
            </a:r>
          </a:p>
        </p:txBody>
      </p:sp>
      <p:sp>
        <p:nvSpPr>
          <p:cNvPr id="80" name="TextBox 79"/>
          <p:cNvSpPr txBox="1"/>
          <p:nvPr/>
        </p:nvSpPr>
        <p:spPr>
          <a:xfrm>
            <a:off x="5394960" y="2377440"/>
            <a:ext cx="3291840" cy="1005840"/>
          </a:xfrm>
          <a:prstGeom prst="rect">
            <a:avLst/>
          </a:prstGeom>
          <a:gradFill>
            <a:gsLst>
              <a:gs pos="0">
                <a:schemeClr val="tx1">
                  <a:lumMod val="75000"/>
                  <a:alpha val="70000"/>
                </a:schemeClr>
              </a:gs>
              <a:gs pos="100000">
                <a:schemeClr val="bg1">
                  <a:lumMod val="65000"/>
                  <a:lumOff val="35000"/>
                  <a:alpha val="60000"/>
                </a:schemeClr>
              </a:gs>
            </a:gsLst>
            <a:lin ang="5400000" scaled="0"/>
          </a:gradFill>
          <a:ln w="12700">
            <a:solidFill>
              <a:schemeClr val="accent2"/>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85000"/>
              </a:lnSpc>
            </a:pPr>
            <a:r>
              <a:rPr lang="en-US" sz="1600" b="1" dirty="0" smtClean="0">
                <a:solidFill>
                  <a:schemeClr val="tx1"/>
                </a:solidFill>
                <a:effectLst>
                  <a:outerShdw blurRad="38100" dist="38100" dir="2700000" algn="tl">
                    <a:srgbClr val="000000">
                      <a:alpha val="43137"/>
                    </a:srgbClr>
                  </a:outerShdw>
                </a:effectLst>
              </a:rPr>
              <a:t>Group B</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Enterprise R2</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Standard R2</a:t>
            </a:r>
          </a:p>
          <a:p>
            <a:pPr>
              <a:lnSpc>
                <a:spcPct val="85000"/>
              </a:lnSpc>
            </a:pPr>
            <a:r>
              <a:rPr lang="en-US" sz="1600" dirty="0" smtClean="0">
                <a:solidFill>
                  <a:schemeClr val="tx1"/>
                </a:solidFill>
                <a:effectLst>
                  <a:outerShdw blurRad="38100" dist="38100" dir="2700000" algn="tl">
                    <a:srgbClr val="000000">
                      <a:alpha val="43137"/>
                    </a:srgbClr>
                  </a:outerShdw>
                </a:effectLst>
              </a:rPr>
              <a:t>+ Group A &amp; previous editions</a:t>
            </a:r>
          </a:p>
        </p:txBody>
      </p:sp>
      <p:sp>
        <p:nvSpPr>
          <p:cNvPr id="81" name="TextBox 80"/>
          <p:cNvSpPr txBox="1"/>
          <p:nvPr/>
        </p:nvSpPr>
        <p:spPr>
          <a:xfrm>
            <a:off x="5394960" y="1188720"/>
            <a:ext cx="3291840" cy="1005840"/>
          </a:xfrm>
          <a:prstGeom prst="rect">
            <a:avLst/>
          </a:prstGeom>
          <a:gradFill>
            <a:gsLst>
              <a:gs pos="0">
                <a:schemeClr val="tx1">
                  <a:lumMod val="75000"/>
                  <a:alpha val="70000"/>
                </a:schemeClr>
              </a:gs>
              <a:gs pos="100000">
                <a:schemeClr val="bg1">
                  <a:lumMod val="65000"/>
                  <a:lumOff val="35000"/>
                  <a:alpha val="60000"/>
                </a:schemeClr>
              </a:gs>
            </a:gsLst>
            <a:lin ang="5400000" scaled="0"/>
          </a:gradFill>
          <a:ln w="12700">
            <a:solidFill>
              <a:schemeClr val="accent3"/>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85000"/>
              </a:lnSpc>
            </a:pPr>
            <a:r>
              <a:rPr lang="en-US" sz="1600" b="1" dirty="0" smtClean="0">
                <a:solidFill>
                  <a:schemeClr val="tx1"/>
                </a:solidFill>
                <a:effectLst>
                  <a:outerShdw blurRad="38100" dist="38100" dir="2700000" algn="tl">
                    <a:srgbClr val="000000">
                      <a:alpha val="43137"/>
                    </a:srgbClr>
                  </a:outerShdw>
                </a:effectLst>
              </a:rPr>
              <a:t>Group C</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R2 Datacenter</a:t>
            </a:r>
          </a:p>
          <a:p>
            <a:pPr>
              <a:lnSpc>
                <a:spcPct val="85000"/>
              </a:lnSpc>
            </a:pPr>
            <a:r>
              <a:rPr lang="en-US" sz="1600" dirty="0" smtClean="0">
                <a:solidFill>
                  <a:schemeClr val="tx1"/>
                </a:solidFill>
                <a:effectLst>
                  <a:outerShdw blurRad="38100" dist="38100" dir="2700000" algn="tl">
                    <a:srgbClr val="000000">
                      <a:alpha val="43137"/>
                    </a:srgbClr>
                  </a:outerShdw>
                </a:effectLst>
              </a:rPr>
              <a:t>Windows Server 2008 R2 for Itanium</a:t>
            </a:r>
          </a:p>
          <a:p>
            <a:pPr>
              <a:lnSpc>
                <a:spcPct val="85000"/>
              </a:lnSpc>
            </a:pPr>
            <a:r>
              <a:rPr lang="en-US" sz="1600" dirty="0" smtClean="0">
                <a:solidFill>
                  <a:schemeClr val="tx1"/>
                </a:solidFill>
                <a:effectLst>
                  <a:outerShdw blurRad="38100" dist="38100" dir="2700000" algn="tl">
                    <a:srgbClr val="000000">
                      <a:alpha val="43137"/>
                    </a:srgbClr>
                  </a:outerShdw>
                </a:effectLst>
              </a:rPr>
              <a:t>+ Group B &amp; previous editions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1"/>
                                        </p:tgtEl>
                                        <p:attrNameLst>
                                          <p:attrName>style.visibility</p:attrName>
                                        </p:attrNameLst>
                                      </p:cBhvr>
                                      <p:to>
                                        <p:strVal val="visible"/>
                                      </p:to>
                                    </p:set>
                                    <p:animEffect transition="in" filter="fade">
                                      <p:cBhvr>
                                        <p:cTn id="10" dur="1000"/>
                                        <p:tgtEl>
                                          <p:spTgt spid="1081"/>
                                        </p:tgtEl>
                                      </p:cBhvr>
                                    </p:animEffect>
                                  </p:childTnLst>
                                </p:cTn>
                              </p:par>
                            </p:childTnLst>
                          </p:cTn>
                        </p:par>
                        <p:par>
                          <p:cTn id="11" fill="hold">
                            <p:stCondLst>
                              <p:cond delay="50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3000"/>
                                        <p:tgtEl>
                                          <p:spTgt spid="67"/>
                                        </p:tgtEl>
                                      </p:cBhvr>
                                    </p:animEffect>
                                  </p:childTnLst>
                                </p:cTn>
                              </p:par>
                            </p:childTnLst>
                          </p:cTn>
                        </p:par>
                        <p:par>
                          <p:cTn id="15" fill="hold">
                            <p:stCondLst>
                              <p:cond delay="8000"/>
                            </p:stCondLst>
                            <p:childTnLst>
                              <p:par>
                                <p:cTn id="16" presetID="10" presetClass="entr" presetSubtype="0"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3000"/>
                                        <p:tgtEl>
                                          <p:spTgt spid="70"/>
                                        </p:tgtEl>
                                      </p:cBhvr>
                                    </p:animEffect>
                                  </p:childTnLst>
                                </p:cTn>
                              </p:par>
                            </p:childTnLst>
                          </p:cTn>
                        </p:par>
                        <p:par>
                          <p:cTn id="19" fill="hold">
                            <p:stCondLst>
                              <p:cond delay="11000"/>
                            </p:stCondLst>
                            <p:childTnLst>
                              <p:par>
                                <p:cTn id="20" presetID="10"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3000"/>
                                        <p:tgtEl>
                                          <p:spTgt spid="68"/>
                                        </p:tgtEl>
                                      </p:cBhvr>
                                    </p:animEffect>
                                  </p:childTnLst>
                                </p:cTn>
                              </p:par>
                            </p:childTnLst>
                          </p:cTn>
                        </p:par>
                        <p:par>
                          <p:cTn id="23" fill="hold">
                            <p:stCondLst>
                              <p:cond delay="14000"/>
                            </p:stCondLst>
                            <p:childTnLst>
                              <p:par>
                                <p:cTn id="24" presetID="10" presetClass="entr" presetSubtype="0"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1000"/>
                                        <p:tgtEl>
                                          <p:spTgt spid="74"/>
                                        </p:tgtEl>
                                      </p:cBhvr>
                                    </p:animEffect>
                                  </p:childTnLst>
                                </p:cTn>
                              </p:par>
                            </p:childTnLst>
                          </p:cTn>
                        </p:par>
                        <p:par>
                          <p:cTn id="27" fill="hold">
                            <p:stCondLst>
                              <p:cond delay="15000"/>
                            </p:stCondLst>
                            <p:childTnLst>
                              <p:par>
                                <p:cTn id="28" presetID="10"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3000"/>
                                        <p:tgtEl>
                                          <p:spTgt spid="69"/>
                                        </p:tgtEl>
                                      </p:cBhvr>
                                    </p:animEffect>
                                  </p:childTnLst>
                                </p:cTn>
                              </p:par>
                            </p:childTnLst>
                          </p:cTn>
                        </p:par>
                        <p:par>
                          <p:cTn id="31" fill="hold">
                            <p:stCondLst>
                              <p:cond delay="180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30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0"/>
                                        <p:tgtEl>
                                          <p:spTgt spid="8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1000"/>
                                        <p:tgtEl>
                                          <p:spTgt spid="7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8" grpId="0" animBg="1"/>
      <p:bldP spid="67" grpId="0" animBg="1"/>
      <p:bldP spid="1081" grpId="0" animBg="1"/>
      <p:bldP spid="70" grpId="0" animBg="1"/>
      <p:bldP spid="71" grpId="0" animBg="1"/>
      <p:bldP spid="73" grpId="0" animBg="1"/>
      <p:bldP spid="74" grpId="0" animBg="1"/>
      <p:bldP spid="76" grpId="0" animBg="1"/>
      <p:bldP spid="79" grpId="0" animBg="1"/>
      <p:bldP spid="80" grpId="0" animBg="1"/>
      <p:bldP spid="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Группы ключей </a:t>
            </a:r>
            <a:r>
              <a:rPr lang="en-US" dirty="0" smtClean="0"/>
              <a:t>KMS</a:t>
            </a:r>
            <a:endParaRPr lang="en-US" dirty="0"/>
          </a:p>
        </p:txBody>
      </p:sp>
      <p:sp>
        <p:nvSpPr>
          <p:cNvPr id="3" name="Content Placeholder 2"/>
          <p:cNvSpPr>
            <a:spLocks noGrp="1"/>
          </p:cNvSpPr>
          <p:nvPr>
            <p:ph idx="1"/>
          </p:nvPr>
        </p:nvSpPr>
        <p:spPr>
          <a:xfrm>
            <a:off x="304800" y="1244155"/>
            <a:ext cx="8382000" cy="5613845"/>
          </a:xfrm>
        </p:spPr>
        <p:txBody>
          <a:bodyPr/>
          <a:lstStyle/>
          <a:p>
            <a:r>
              <a:rPr lang="en-US" dirty="0"/>
              <a:t>KMS</a:t>
            </a:r>
            <a:r>
              <a:rPr lang="ru-RU" dirty="0"/>
              <a:t>-сервер на базе </a:t>
            </a:r>
            <a:r>
              <a:rPr lang="en-US" dirty="0"/>
              <a:t>Windows Vista / Windows 7</a:t>
            </a:r>
            <a:r>
              <a:rPr lang="ru-RU" dirty="0"/>
              <a:t> поддерживает только группу ключей </a:t>
            </a:r>
            <a:r>
              <a:rPr lang="en-US" dirty="0"/>
              <a:t>Client VL</a:t>
            </a:r>
          </a:p>
          <a:p>
            <a:r>
              <a:rPr lang="en-US" dirty="0"/>
              <a:t>KMS-</a:t>
            </a:r>
            <a:r>
              <a:rPr lang="ru-RU" dirty="0"/>
              <a:t>сервер под управлением любой версии </a:t>
            </a:r>
            <a:r>
              <a:rPr lang="en-US" dirty="0"/>
              <a:t>Windows Server </a:t>
            </a:r>
            <a:r>
              <a:rPr lang="ru-RU" dirty="0"/>
              <a:t>2008</a:t>
            </a:r>
            <a:r>
              <a:rPr lang="en-US" dirty="0"/>
              <a:t> / 2008 R2 </a:t>
            </a:r>
            <a:r>
              <a:rPr lang="ru-RU" dirty="0"/>
              <a:t>поддерживает любые группы ключей</a:t>
            </a:r>
            <a:endParaRPr lang="en-US" dirty="0"/>
          </a:p>
          <a:p>
            <a:r>
              <a:rPr lang="ru-RU" dirty="0"/>
              <a:t>Установите обновление </a:t>
            </a:r>
            <a:r>
              <a:rPr lang="en-US" dirty="0">
                <a:solidFill>
                  <a:schemeClr val="tx2"/>
                </a:solidFill>
                <a:effectLst>
                  <a:outerShdw blurRad="38100" dist="38100" dir="2700000" algn="tl">
                    <a:srgbClr val="000000">
                      <a:alpha val="43137"/>
                    </a:srgbClr>
                  </a:outerShdw>
                </a:effectLst>
              </a:rPr>
              <a:t>KB968912</a:t>
            </a:r>
            <a:r>
              <a:rPr lang="en-US" dirty="0"/>
              <a:t> </a:t>
            </a:r>
            <a:r>
              <a:rPr lang="ru-RU" dirty="0"/>
              <a:t>для поддержки активации </a:t>
            </a:r>
            <a:r>
              <a:rPr lang="en-US" dirty="0"/>
              <a:t>Windows 7 / Windows Server 2008 R2 KMS-</a:t>
            </a:r>
            <a:r>
              <a:rPr lang="ru-RU" dirty="0"/>
              <a:t>сервером под управлением </a:t>
            </a:r>
            <a:r>
              <a:rPr lang="en-US" dirty="0"/>
              <a:t>Windows Vista / Windows Server 2008</a:t>
            </a:r>
            <a:endParaRPr lang="ru-RU" dirty="0"/>
          </a:p>
          <a:p>
            <a:endParaRPr lang="en-US" dirty="0" smtClean="0"/>
          </a:p>
        </p:txBody>
      </p:sp>
    </p:spTree>
    <p:extLst>
      <p:ext uri="{BB962C8B-B14F-4D97-AF65-F5344CB8AC3E}">
        <p14:creationId xmlns:p14="http://schemas.microsoft.com/office/powerpoint/2010/main" xmlns="" val="31933149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230189"/>
            <a:ext cx="8839200" cy="760411"/>
          </a:xfrm>
        </p:spPr>
        <p:txBody>
          <a:bodyPr/>
          <a:lstStyle/>
          <a:p>
            <a:r>
              <a:rPr lang="ru-RU" dirty="0" smtClean="0"/>
              <a:t>Время действия активации </a:t>
            </a:r>
            <a:r>
              <a:rPr lang="en-US" dirty="0" smtClean="0"/>
              <a:t>KMS</a:t>
            </a:r>
          </a:p>
        </p:txBody>
      </p:sp>
      <p:sp>
        <p:nvSpPr>
          <p:cNvPr id="24579" name="Content Placeholder 2"/>
          <p:cNvSpPr>
            <a:spLocks noGrp="1"/>
          </p:cNvSpPr>
          <p:nvPr>
            <p:ph idx="1"/>
          </p:nvPr>
        </p:nvSpPr>
        <p:spPr>
          <a:xfrm>
            <a:off x="381000" y="1219200"/>
            <a:ext cx="8382000" cy="5039566"/>
          </a:xfrm>
        </p:spPr>
        <p:txBody>
          <a:bodyPr/>
          <a:lstStyle/>
          <a:p>
            <a:r>
              <a:rPr lang="ru-RU" dirty="0" err="1" smtClean="0"/>
              <a:t>Неактивированные</a:t>
            </a:r>
            <a:r>
              <a:rPr lang="ru-RU" dirty="0" smtClean="0"/>
              <a:t> клиенты</a:t>
            </a:r>
            <a:endParaRPr lang="en-US" dirty="0" smtClean="0"/>
          </a:p>
          <a:p>
            <a:pPr lvl="1"/>
            <a:r>
              <a:rPr lang="ru-RU" dirty="0" smtClean="0"/>
              <a:t>по умолчанию</a:t>
            </a:r>
            <a:r>
              <a:rPr lang="en-US" dirty="0" smtClean="0"/>
              <a:t>, </a:t>
            </a:r>
            <a:r>
              <a:rPr lang="ru-RU" dirty="0" smtClean="0"/>
              <a:t>пытаются соединиться с сервером </a:t>
            </a:r>
            <a:r>
              <a:rPr lang="en-US" dirty="0" smtClean="0"/>
              <a:t>KMS </a:t>
            </a:r>
            <a:r>
              <a:rPr lang="ru-RU" dirty="0" smtClean="0"/>
              <a:t>каждые 2 часа </a:t>
            </a:r>
            <a:endParaRPr lang="en-US" dirty="0" smtClean="0"/>
          </a:p>
          <a:p>
            <a:r>
              <a:rPr lang="ru-RU" dirty="0" smtClean="0"/>
              <a:t>После активации лицензионный период устанавливается 180 дней</a:t>
            </a:r>
            <a:r>
              <a:rPr lang="en-US" dirty="0" smtClean="0"/>
              <a:t> (6 </a:t>
            </a:r>
            <a:r>
              <a:rPr lang="ru-RU" dirty="0" smtClean="0"/>
              <a:t>месяцев</a:t>
            </a:r>
            <a:r>
              <a:rPr lang="en-US" dirty="0" smtClean="0"/>
              <a:t>)</a:t>
            </a:r>
          </a:p>
          <a:p>
            <a:r>
              <a:rPr lang="ru-RU" dirty="0" smtClean="0"/>
              <a:t>Активированный клиент каждые 7 дней пытается обновить активацию</a:t>
            </a:r>
            <a:endParaRPr lang="en-US" dirty="0" smtClean="0"/>
          </a:p>
          <a:p>
            <a:pPr lvl="1"/>
            <a:r>
              <a:rPr lang="ru-RU" dirty="0" smtClean="0"/>
              <a:t>Успешно</a:t>
            </a:r>
            <a:r>
              <a:rPr lang="en-US" dirty="0" smtClean="0"/>
              <a:t>? – </a:t>
            </a:r>
            <a:r>
              <a:rPr lang="ru-RU" dirty="0" smtClean="0"/>
              <a:t>лицензионный период вновь устанавливается в 180 дней</a:t>
            </a:r>
            <a:endParaRPr lang="en-US" dirty="0" smtClean="0"/>
          </a:p>
          <a:p>
            <a:pPr lvl="1"/>
            <a:r>
              <a:rPr lang="ru-RU" dirty="0" smtClean="0"/>
              <a:t>Неудачно</a:t>
            </a:r>
            <a:r>
              <a:rPr lang="en-US" dirty="0" smtClean="0"/>
              <a:t>? – </a:t>
            </a:r>
            <a:r>
              <a:rPr lang="ru-RU" dirty="0" smtClean="0"/>
              <a:t>клиент ищет другой сервер </a:t>
            </a:r>
            <a:r>
              <a:rPr lang="en-US" dirty="0" smtClean="0"/>
              <a:t>KMS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ru-RU" dirty="0" smtClean="0"/>
              <a:t>Порог активации </a:t>
            </a:r>
            <a:r>
              <a:rPr lang="en-US" dirty="0" smtClean="0"/>
              <a:t>KMS</a:t>
            </a:r>
          </a:p>
        </p:txBody>
      </p:sp>
      <p:sp>
        <p:nvSpPr>
          <p:cNvPr id="26627" name="Content Placeholder 2"/>
          <p:cNvSpPr>
            <a:spLocks noGrp="1"/>
          </p:cNvSpPr>
          <p:nvPr>
            <p:ph idx="1"/>
          </p:nvPr>
        </p:nvSpPr>
        <p:spPr>
          <a:xfrm>
            <a:off x="381000" y="1066800"/>
            <a:ext cx="8458200" cy="5601533"/>
          </a:xfrm>
        </p:spPr>
        <p:txBody>
          <a:bodyPr/>
          <a:lstStyle/>
          <a:p>
            <a:r>
              <a:rPr lang="ru-RU" sz="2800" dirty="0" smtClean="0"/>
              <a:t>В отличие от клиентов </a:t>
            </a:r>
            <a:r>
              <a:rPr lang="en-US" sz="2800" dirty="0" smtClean="0"/>
              <a:t>MAK, </a:t>
            </a:r>
            <a:r>
              <a:rPr lang="ru-RU" sz="2800" dirty="0" smtClean="0"/>
              <a:t>для клиентов </a:t>
            </a:r>
            <a:r>
              <a:rPr lang="en-US" sz="2800" dirty="0" smtClean="0"/>
              <a:t>KMS </a:t>
            </a:r>
            <a:r>
              <a:rPr lang="ru-RU" sz="2800" dirty="0" smtClean="0"/>
              <a:t>требуется регулярное подтверждение активации</a:t>
            </a:r>
            <a:endParaRPr lang="en-US" sz="2800" dirty="0" smtClean="0"/>
          </a:p>
          <a:p>
            <a:r>
              <a:rPr lang="ru-RU" sz="2800" dirty="0" smtClean="0"/>
              <a:t>Сервер </a:t>
            </a:r>
            <a:r>
              <a:rPr lang="en-US" sz="2800" dirty="0" smtClean="0"/>
              <a:t>KMS </a:t>
            </a:r>
            <a:r>
              <a:rPr lang="ru-RU" sz="2800" dirty="0" smtClean="0"/>
              <a:t>не начинает активацию клиентов</a:t>
            </a:r>
            <a:r>
              <a:rPr lang="en-US" sz="2800" dirty="0" smtClean="0"/>
              <a:t>, </a:t>
            </a:r>
            <a:r>
              <a:rPr lang="ru-RU" sz="2800" dirty="0" smtClean="0"/>
              <a:t>пока их число не достигает предопределенного порога</a:t>
            </a:r>
            <a:r>
              <a:rPr lang="en-US" sz="2800" dirty="0" smtClean="0"/>
              <a:t> (activation count)</a:t>
            </a:r>
          </a:p>
          <a:p>
            <a:pPr lvl="1"/>
            <a:r>
              <a:rPr lang="en-US" sz="2400" dirty="0" smtClean="0"/>
              <a:t>Windows Vista / Windows 7: 25</a:t>
            </a:r>
            <a:r>
              <a:rPr lang="ru-RU" sz="2400" dirty="0" smtClean="0"/>
              <a:t> клиентов</a:t>
            </a:r>
            <a:endParaRPr lang="en-US" sz="2400" dirty="0" smtClean="0"/>
          </a:p>
          <a:p>
            <a:pPr lvl="1"/>
            <a:r>
              <a:rPr lang="en-US" sz="2400" dirty="0" smtClean="0"/>
              <a:t>Windows 2008 / Windows Server 2008 R2: 5</a:t>
            </a:r>
            <a:r>
              <a:rPr lang="ru-RU" sz="2400" dirty="0" smtClean="0"/>
              <a:t> клиентов</a:t>
            </a:r>
            <a:endParaRPr lang="en-US" sz="2400" dirty="0" smtClean="0"/>
          </a:p>
          <a:p>
            <a:pPr lvl="1"/>
            <a:r>
              <a:rPr lang="ru-RU" sz="2400" dirty="0" smtClean="0"/>
              <a:t>Считаются только клиенты</a:t>
            </a:r>
            <a:r>
              <a:rPr lang="en-US" sz="2400" dirty="0" smtClean="0"/>
              <a:t>, </a:t>
            </a:r>
            <a:r>
              <a:rPr lang="ru-RU" sz="2400" dirty="0" smtClean="0"/>
              <a:t>обращавшиеся к серверу </a:t>
            </a:r>
            <a:r>
              <a:rPr lang="en-US" sz="2400" dirty="0" smtClean="0"/>
              <a:t>KMS</a:t>
            </a:r>
            <a:r>
              <a:rPr lang="ru-RU" sz="2400" dirty="0" smtClean="0"/>
              <a:t> в течение последних 30 дней</a:t>
            </a:r>
            <a:endParaRPr lang="en-US" sz="2400" dirty="0" smtClean="0"/>
          </a:p>
          <a:p>
            <a:r>
              <a:rPr lang="ru-RU" sz="2800" dirty="0" smtClean="0"/>
              <a:t>Для ОС </a:t>
            </a:r>
            <a:r>
              <a:rPr lang="en-US" sz="2800" dirty="0" smtClean="0"/>
              <a:t>Vista SP2, Windows Server 2008 SP2 / 2008</a:t>
            </a:r>
            <a:r>
              <a:rPr lang="ru-RU" sz="2800" dirty="0" smtClean="0"/>
              <a:t> </a:t>
            </a:r>
            <a:r>
              <a:rPr lang="en-US" sz="2800" smtClean="0"/>
              <a:t>R2, </a:t>
            </a:r>
            <a:r>
              <a:rPr lang="en-US" sz="2800" dirty="0" smtClean="0"/>
              <a:t>Windows 7 </a:t>
            </a:r>
            <a:r>
              <a:rPr lang="ru-RU" sz="2800" dirty="0" smtClean="0"/>
              <a:t>считаются как физические</a:t>
            </a:r>
            <a:r>
              <a:rPr lang="en-US" sz="2800" dirty="0" smtClean="0"/>
              <a:t>, </a:t>
            </a:r>
            <a:r>
              <a:rPr lang="ru-RU" sz="2800" dirty="0" smtClean="0"/>
              <a:t>так и виртуальные машины</a:t>
            </a:r>
            <a:r>
              <a:rPr lang="en-US" sz="2800" dirty="0" smtClean="0"/>
              <a:t>, </a:t>
            </a:r>
            <a:r>
              <a:rPr lang="ru-RU" sz="2800" dirty="0" smtClean="0"/>
              <a:t>для остальных – только физические</a:t>
            </a:r>
            <a:endParaRPr lang="en-US" sz="28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30188"/>
            <a:ext cx="8458200" cy="1329595"/>
          </a:xfrm>
        </p:spPr>
        <p:txBody>
          <a:bodyPr/>
          <a:lstStyle/>
          <a:p>
            <a:r>
              <a:rPr lang="en-US" dirty="0" smtClean="0"/>
              <a:t>MAK: </a:t>
            </a:r>
            <a:r>
              <a:rPr lang="ru-RU" dirty="0" smtClean="0"/>
              <a:t>ключ многократной активации</a:t>
            </a:r>
            <a:endParaRPr lang="en-US" dirty="0" smtClean="0"/>
          </a:p>
        </p:txBody>
      </p:sp>
      <p:sp>
        <p:nvSpPr>
          <p:cNvPr id="15363" name="Content Placeholder 2"/>
          <p:cNvSpPr>
            <a:spLocks noGrp="1"/>
          </p:cNvSpPr>
          <p:nvPr>
            <p:ph idx="1"/>
          </p:nvPr>
        </p:nvSpPr>
        <p:spPr>
          <a:xfrm>
            <a:off x="381000" y="1752600"/>
            <a:ext cx="8382000" cy="3841052"/>
          </a:xfrm>
        </p:spPr>
        <p:txBody>
          <a:bodyPr/>
          <a:lstStyle/>
          <a:p>
            <a:r>
              <a:rPr lang="ru-RU" dirty="0" smtClean="0"/>
              <a:t>Один ключ для многих систем</a:t>
            </a:r>
            <a:endParaRPr lang="en-US" dirty="0" smtClean="0"/>
          </a:p>
          <a:p>
            <a:r>
              <a:rPr lang="ru-RU" dirty="0" smtClean="0"/>
              <a:t>Число активаций определяется лицензионным соглашением</a:t>
            </a:r>
            <a:endParaRPr lang="en-US" dirty="0" smtClean="0"/>
          </a:p>
          <a:p>
            <a:r>
              <a:rPr lang="ru-RU" dirty="0" smtClean="0"/>
              <a:t>В случае компрометации запросите </a:t>
            </a:r>
            <a:r>
              <a:rPr lang="en-US" dirty="0" smtClean="0"/>
              <a:t>Microsoft </a:t>
            </a:r>
            <a:r>
              <a:rPr lang="ru-RU" dirty="0" smtClean="0"/>
              <a:t>закрыть текущий ключ и выпустить новый</a:t>
            </a:r>
            <a:endParaRPr lang="en-US" dirty="0" smtClean="0"/>
          </a:p>
          <a:p>
            <a:r>
              <a:rPr lang="ru-RU" dirty="0" smtClean="0"/>
              <a:t>Требуется соединение с Центром активации </a:t>
            </a:r>
            <a:r>
              <a:rPr lang="en-US" dirty="0" smtClean="0"/>
              <a:t>Microsoft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MAK: </a:t>
            </a:r>
            <a:r>
              <a:rPr lang="ru-RU" dirty="0" smtClean="0"/>
              <a:t>особенности</a:t>
            </a:r>
            <a:endParaRPr lang="en-US" dirty="0" smtClean="0"/>
          </a:p>
        </p:txBody>
      </p:sp>
      <p:sp>
        <p:nvSpPr>
          <p:cNvPr id="19459" name="Content Placeholder 2"/>
          <p:cNvSpPr>
            <a:spLocks noGrp="1"/>
          </p:cNvSpPr>
          <p:nvPr>
            <p:ph idx="1"/>
          </p:nvPr>
        </p:nvSpPr>
        <p:spPr>
          <a:xfrm>
            <a:off x="381000" y="1412875"/>
            <a:ext cx="8382000" cy="3274743"/>
          </a:xfrm>
        </p:spPr>
        <p:txBody>
          <a:bodyPr/>
          <a:lstStyle/>
          <a:p>
            <a:r>
              <a:rPr lang="ru-RU" sz="2800" dirty="0" smtClean="0"/>
              <a:t>Активация клиентов производится один раз</a:t>
            </a:r>
            <a:endParaRPr lang="en-US" sz="2800" dirty="0" smtClean="0"/>
          </a:p>
          <a:p>
            <a:r>
              <a:rPr lang="ru-RU" sz="2800" dirty="0" smtClean="0"/>
              <a:t>Требуется доступ в Интернет</a:t>
            </a:r>
            <a:endParaRPr lang="en-US" sz="2800" dirty="0" smtClean="0"/>
          </a:p>
          <a:p>
            <a:pPr lvl="1"/>
            <a:r>
              <a:rPr lang="ru-RU" sz="2400" dirty="0" smtClean="0"/>
              <a:t>Активация по телефону также доступна</a:t>
            </a:r>
            <a:endParaRPr lang="en-US" sz="2400" dirty="0" smtClean="0"/>
          </a:p>
          <a:p>
            <a:r>
              <a:rPr lang="ru-RU" sz="2800" dirty="0" smtClean="0"/>
              <a:t>Оставшееся число активаций можно посмотреть</a:t>
            </a:r>
            <a:r>
              <a:rPr lang="en-US" sz="2800" dirty="0" smtClean="0"/>
              <a:t>:</a:t>
            </a:r>
          </a:p>
          <a:p>
            <a:pPr lvl="1"/>
            <a:r>
              <a:rPr lang="en-US" sz="2400" dirty="0" smtClean="0"/>
              <a:t>Online: Microsoft Volume Licensing Service Center (VLSC), </a:t>
            </a:r>
            <a:r>
              <a:rPr lang="en-US" sz="2400" dirty="0" err="1" smtClean="0"/>
              <a:t>eOpen</a:t>
            </a:r>
            <a:r>
              <a:rPr lang="en-US" sz="2400" dirty="0" smtClean="0"/>
              <a:t>, or MSDN</a:t>
            </a:r>
          </a:p>
          <a:p>
            <a:pPr lvl="1"/>
            <a:r>
              <a:rPr lang="en-US" sz="2400" dirty="0" smtClean="0"/>
              <a:t>VAMT  (Options -&gt; Manage MAK Keys)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Product Activation</a:t>
            </a:r>
          </a:p>
        </p:txBody>
      </p:sp>
      <p:sp>
        <p:nvSpPr>
          <p:cNvPr id="3" name="Content Placeholder 2"/>
          <p:cNvSpPr>
            <a:spLocks noGrp="1"/>
          </p:cNvSpPr>
          <p:nvPr>
            <p:ph idx="1"/>
          </p:nvPr>
        </p:nvSpPr>
        <p:spPr>
          <a:xfrm>
            <a:off x="381000" y="1143000"/>
            <a:ext cx="8382000" cy="5490734"/>
          </a:xfrm>
        </p:spPr>
        <p:txBody>
          <a:bodyPr/>
          <a:lstStyle/>
          <a:p>
            <a:r>
              <a:rPr lang="en-US" sz="2800" dirty="0" smtClean="0"/>
              <a:t>Retail</a:t>
            </a:r>
          </a:p>
          <a:p>
            <a:pPr lvl="1"/>
            <a:r>
              <a:rPr lang="ru-RU" sz="2400" dirty="0" smtClean="0"/>
              <a:t>Вводим </a:t>
            </a:r>
            <a:r>
              <a:rPr lang="en-US" sz="2400" dirty="0" smtClean="0"/>
              <a:t>Product Key, </a:t>
            </a:r>
            <a:r>
              <a:rPr lang="ru-RU" sz="2400" dirty="0" smtClean="0"/>
              <a:t>затем активируем ПО</a:t>
            </a:r>
            <a:endParaRPr lang="en-US" sz="2400" dirty="0" smtClean="0"/>
          </a:p>
          <a:p>
            <a:pPr lvl="1"/>
            <a:r>
              <a:rPr lang="ru-RU" sz="2400" dirty="0" smtClean="0"/>
              <a:t>Стандартный метод для коробочного ПО</a:t>
            </a:r>
            <a:r>
              <a:rPr lang="en-US" sz="2400" dirty="0" smtClean="0"/>
              <a:t>, </a:t>
            </a:r>
            <a:r>
              <a:rPr lang="ru-RU" sz="2400" dirty="0" smtClean="0"/>
              <a:t>например</a:t>
            </a:r>
            <a:r>
              <a:rPr lang="en-US" sz="2400" dirty="0" smtClean="0"/>
              <a:t>,</a:t>
            </a:r>
            <a:r>
              <a:rPr lang="ru-RU" sz="2400" dirty="0" smtClean="0"/>
              <a:t> </a:t>
            </a:r>
            <a:r>
              <a:rPr lang="en-US" sz="2400" dirty="0" smtClean="0"/>
              <a:t>Vista Home</a:t>
            </a:r>
          </a:p>
          <a:p>
            <a:r>
              <a:rPr lang="en-US" sz="2800" dirty="0" smtClean="0"/>
              <a:t>OEM</a:t>
            </a:r>
          </a:p>
          <a:p>
            <a:pPr lvl="1"/>
            <a:r>
              <a:rPr lang="ru-RU" sz="2400" dirty="0" smtClean="0"/>
              <a:t>ПО предварительно активировано</a:t>
            </a:r>
            <a:r>
              <a:rPr lang="en-US" sz="2400" dirty="0" smtClean="0"/>
              <a:t>, </a:t>
            </a:r>
            <a:r>
              <a:rPr lang="ru-RU" sz="2400" dirty="0" smtClean="0"/>
              <a:t>от клиента никаких действий не требуется</a:t>
            </a:r>
            <a:endParaRPr lang="en-US" sz="2400" dirty="0" smtClean="0"/>
          </a:p>
          <a:p>
            <a:r>
              <a:rPr lang="en-US" sz="2800" dirty="0" smtClean="0"/>
              <a:t>Volume License Key (VLK) </a:t>
            </a:r>
            <a:r>
              <a:rPr lang="ru-RU" sz="2800" dirty="0" smtClean="0"/>
              <a:t>для</a:t>
            </a:r>
            <a:r>
              <a:rPr lang="en-US" sz="2800" dirty="0" smtClean="0"/>
              <a:t> Windows XP/Windows Server 2003</a:t>
            </a:r>
          </a:p>
          <a:p>
            <a:pPr lvl="1"/>
            <a:r>
              <a:rPr lang="ru-RU" sz="2400" dirty="0" smtClean="0"/>
              <a:t>Для корпоративных клиентов с большим числом серверов и клиентских систем</a:t>
            </a:r>
            <a:endParaRPr lang="en-US" sz="2400" dirty="0" smtClean="0"/>
          </a:p>
          <a:p>
            <a:pPr lvl="1"/>
            <a:r>
              <a:rPr lang="ru-RU" sz="2400" dirty="0" smtClean="0"/>
              <a:t>Специальный ключ</a:t>
            </a:r>
            <a:r>
              <a:rPr lang="en-US" sz="2400" dirty="0" smtClean="0"/>
              <a:t>, </a:t>
            </a:r>
            <a:r>
              <a:rPr lang="ru-RU" sz="2400" dirty="0" smtClean="0"/>
              <a:t>позволяющий обходить активацию</a:t>
            </a:r>
            <a:endParaRPr lang="en-US" sz="2400" dirty="0" smtClean="0"/>
          </a:p>
          <a:p>
            <a:pPr lvl="1"/>
            <a:r>
              <a:rPr lang="ru-RU" sz="2400" dirty="0" smtClean="0"/>
              <a:t>Более масштабируемое решение</a:t>
            </a:r>
            <a:endParaRPr lang="en-US" sz="24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MAK: </a:t>
            </a:r>
            <a:r>
              <a:rPr lang="ru-RU" dirty="0" smtClean="0"/>
              <a:t>замечания</a:t>
            </a:r>
            <a:endParaRPr lang="en-US" dirty="0" smtClean="0"/>
          </a:p>
        </p:txBody>
      </p:sp>
      <p:sp>
        <p:nvSpPr>
          <p:cNvPr id="19459" name="Content Placeholder 2"/>
          <p:cNvSpPr>
            <a:spLocks noGrp="1"/>
          </p:cNvSpPr>
          <p:nvPr>
            <p:ph idx="1"/>
          </p:nvPr>
        </p:nvSpPr>
        <p:spPr>
          <a:xfrm>
            <a:off x="381000" y="1066800"/>
            <a:ext cx="8382000" cy="5496889"/>
          </a:xfrm>
        </p:spPr>
        <p:txBody>
          <a:bodyPr/>
          <a:lstStyle/>
          <a:p>
            <a:r>
              <a:rPr lang="ru-RU" dirty="0" smtClean="0"/>
              <a:t>Не должен быть основным методом активации</a:t>
            </a:r>
            <a:endParaRPr lang="en-US" dirty="0" smtClean="0"/>
          </a:p>
          <a:p>
            <a:pPr lvl="1"/>
            <a:r>
              <a:rPr lang="ru-RU" dirty="0" smtClean="0"/>
              <a:t>предпочтение - </a:t>
            </a:r>
            <a:r>
              <a:rPr lang="en-US" dirty="0" smtClean="0"/>
              <a:t>KMS</a:t>
            </a:r>
          </a:p>
          <a:p>
            <a:pPr lvl="1"/>
            <a:r>
              <a:rPr lang="ru-RU" dirty="0" smtClean="0"/>
              <a:t>используйте </a:t>
            </a:r>
            <a:r>
              <a:rPr lang="en-US" dirty="0" smtClean="0"/>
              <a:t>MAK, </a:t>
            </a:r>
            <a:r>
              <a:rPr lang="ru-RU" dirty="0" smtClean="0"/>
              <a:t>если невозможно</a:t>
            </a:r>
            <a:r>
              <a:rPr lang="en-US" dirty="0" smtClean="0"/>
              <a:t> </a:t>
            </a:r>
            <a:r>
              <a:rPr lang="ru-RU" dirty="0" smtClean="0"/>
              <a:t>использовать </a:t>
            </a:r>
            <a:r>
              <a:rPr lang="en-US" dirty="0" smtClean="0"/>
              <a:t>KMS</a:t>
            </a:r>
          </a:p>
          <a:p>
            <a:r>
              <a:rPr lang="ru-RU" dirty="0" smtClean="0"/>
              <a:t>Значительные изменения конфигурации оборудования потребуют повторной активации</a:t>
            </a:r>
            <a:endParaRPr lang="en-US" dirty="0" smtClean="0"/>
          </a:p>
          <a:p>
            <a:pPr lvl="1"/>
            <a:r>
              <a:rPr lang="ru-RU" dirty="0" smtClean="0"/>
              <a:t> это отразится на счетчике активаций не в лучшую сторону</a:t>
            </a:r>
            <a:endParaRPr lang="en-US" dirty="0" smtClean="0"/>
          </a:p>
          <a:p>
            <a:r>
              <a:rPr lang="ru-RU" dirty="0" smtClean="0"/>
              <a:t>Клонированная система должна пройти отдельную активацию</a:t>
            </a: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ru-RU" spc="-100" dirty="0" smtClean="0">
                <a:solidFill>
                  <a:schemeClr val="tx1"/>
                </a:solidFill>
                <a:effectLst>
                  <a:outerShdw blurRad="38100" dist="38100" dir="2700000" algn="tl">
                    <a:srgbClr val="000000">
                      <a:alpha val="43137"/>
                    </a:srgbClr>
                  </a:outerShdw>
                </a:effectLst>
                <a:latin typeface="Calibri" pitchFamily="34" charset="0"/>
              </a:rPr>
              <a:t>Утилиты</a:t>
            </a:r>
            <a:r>
              <a:rPr lang="en-US" sz="4800" b="0" kern="1200" cap="none" spc="-100" baseline="0" dirty="0" smtClean="0">
                <a:ln w="3175">
                  <a:noFill/>
                </a:ln>
                <a:solidFill>
                  <a:schemeClr val="tx1"/>
                </a:solidFill>
                <a:effectLst>
                  <a:outerShdw blurRad="38100" dist="38100" dir="2700000" algn="tl">
                    <a:srgbClr val="000000">
                      <a:alpha val="43137"/>
                    </a:srgbClr>
                  </a:outerShdw>
                </a:effectLst>
                <a:latin typeface="Calibri" pitchFamily="34" charset="0"/>
                <a:ea typeface="+mn-ea"/>
                <a:cs typeface="Arial" charset="0"/>
              </a:rPr>
              <a:t/>
            </a:r>
            <a:br>
              <a:rPr lang="en-US" sz="4800" b="0" kern="1200" cap="none" spc="-100" baseline="0" dirty="0" smtClean="0">
                <a:ln w="3175">
                  <a:noFill/>
                </a:ln>
                <a:solidFill>
                  <a:schemeClr val="tx1"/>
                </a:solidFill>
                <a:effectLst>
                  <a:outerShdw blurRad="38100" dist="38100" dir="2700000" algn="tl">
                    <a:srgbClr val="000000">
                      <a:alpha val="43137"/>
                    </a:srgbClr>
                  </a:outerShdw>
                </a:effectLst>
                <a:latin typeface="Calibri" pitchFamily="34" charset="0"/>
                <a:ea typeface="+mn-ea"/>
                <a:cs typeface="Arial" charset="0"/>
              </a:rPr>
            </a:br>
            <a:r>
              <a:rPr lang="en-US" sz="3600" b="0" kern="1200" cap="none" spc="-100" baseline="0" dirty="0" smtClean="0">
                <a:ln w="3175">
                  <a:noFill/>
                </a:ln>
                <a:solidFill>
                  <a:schemeClr val="tx2"/>
                </a:solidFill>
                <a:effectLst>
                  <a:outerShdw blurRad="38100" dist="38100" dir="2700000" algn="tl">
                    <a:srgbClr val="000000">
                      <a:alpha val="43137"/>
                    </a:srgbClr>
                  </a:outerShdw>
                </a:effectLst>
                <a:latin typeface="Calibri" pitchFamily="34" charset="0"/>
                <a:ea typeface="+mn-ea"/>
                <a:cs typeface="Arial" charset="0"/>
              </a:rPr>
              <a:t>Volume Activation Management Tool (VAMT)</a:t>
            </a:r>
            <a:endParaRPr lang="en-US" sz="3600" b="0" kern="1200" cap="none" spc="-100" baseline="0" dirty="0">
              <a:ln w="3175">
                <a:noFill/>
              </a:ln>
              <a:solidFill>
                <a:schemeClr val="tx2"/>
              </a:solidFill>
              <a:effectLst>
                <a:outerShdw blurRad="38100" dist="38100" dir="2700000" algn="tl">
                  <a:srgbClr val="000000">
                    <a:alpha val="43137"/>
                  </a:srgbClr>
                </a:outerShdw>
              </a:effectLst>
              <a:latin typeface="Calibri" pitchFamily="34" charset="0"/>
              <a:ea typeface="+mn-ea"/>
              <a:cs typeface="Arial" charset="0"/>
            </a:endParaRPr>
          </a:p>
        </p:txBody>
      </p:sp>
      <p:sp>
        <p:nvSpPr>
          <p:cNvPr id="3" name="Content Placeholder 2"/>
          <p:cNvSpPr>
            <a:spLocks noGrp="1"/>
          </p:cNvSpPr>
          <p:nvPr>
            <p:ph idx="1"/>
          </p:nvPr>
        </p:nvSpPr>
        <p:spPr>
          <a:xfrm>
            <a:off x="341840" y="1676400"/>
            <a:ext cx="8382000" cy="4559809"/>
          </a:xfrm>
        </p:spPr>
        <p:txBody>
          <a:bodyPr>
            <a:normAutofit fontScale="85000" lnSpcReduction="20000"/>
          </a:bodyPr>
          <a:lstStyle/>
          <a:p>
            <a:r>
              <a:rPr lang="ru-RU" dirty="0" smtClean="0"/>
              <a:t>Утилита для автоматизации и управления корпоративной активацией на множестве клиентов</a:t>
            </a:r>
            <a:endParaRPr lang="en-US" dirty="0" smtClean="0"/>
          </a:p>
          <a:p>
            <a:pPr lvl="1"/>
            <a:r>
              <a:rPr lang="en-US" dirty="0" smtClean="0"/>
              <a:t>MAK Independent Activation</a:t>
            </a:r>
          </a:p>
          <a:p>
            <a:pPr lvl="2"/>
            <a:r>
              <a:rPr lang="ru-RU" dirty="0" smtClean="0"/>
              <a:t>Устанавливает ключи </a:t>
            </a:r>
            <a:r>
              <a:rPr lang="en-US" dirty="0" smtClean="0"/>
              <a:t>MAK </a:t>
            </a:r>
            <a:r>
              <a:rPr lang="ru-RU" dirty="0" smtClean="0"/>
              <a:t>и позволяет клиентам активироваться</a:t>
            </a:r>
            <a:endParaRPr lang="en-US" dirty="0" smtClean="0"/>
          </a:p>
          <a:p>
            <a:pPr lvl="1"/>
            <a:r>
              <a:rPr lang="en-US" dirty="0" smtClean="0"/>
              <a:t>MAK Proxy Activation</a:t>
            </a:r>
          </a:p>
          <a:p>
            <a:pPr lvl="2"/>
            <a:r>
              <a:rPr lang="ru-RU" dirty="0" smtClean="0"/>
              <a:t>Устанавливает ключи </a:t>
            </a:r>
            <a:r>
              <a:rPr lang="en-US" dirty="0" smtClean="0"/>
              <a:t>MAK </a:t>
            </a:r>
            <a:r>
              <a:rPr lang="ru-RU" dirty="0" smtClean="0"/>
              <a:t>на клиенты без доступа в Интернет и активирует их для клиентов</a:t>
            </a:r>
            <a:endParaRPr lang="en-US" dirty="0" smtClean="0"/>
          </a:p>
          <a:p>
            <a:pPr lvl="1"/>
            <a:r>
              <a:rPr lang="en-US" dirty="0" smtClean="0"/>
              <a:t>KMS Activation</a:t>
            </a:r>
          </a:p>
          <a:p>
            <a:pPr lvl="2"/>
            <a:r>
              <a:rPr lang="ru-RU" dirty="0" smtClean="0"/>
              <a:t>Устанавливает и активирует ключи </a:t>
            </a:r>
            <a:r>
              <a:rPr lang="en-US" dirty="0" smtClean="0"/>
              <a:t>VL </a:t>
            </a:r>
            <a:r>
              <a:rPr lang="ru-RU" dirty="0" smtClean="0"/>
              <a:t>по умолчанию</a:t>
            </a:r>
            <a:endParaRPr lang="en-US" dirty="0" smtClean="0"/>
          </a:p>
          <a:p>
            <a:r>
              <a:rPr lang="ru-RU" dirty="0" smtClean="0"/>
              <a:t>Версия</a:t>
            </a:r>
            <a:r>
              <a:rPr lang="en-US" dirty="0" smtClean="0"/>
              <a:t> 1.1 </a:t>
            </a:r>
            <a:r>
              <a:rPr lang="ru-RU" dirty="0" smtClean="0"/>
              <a:t>доступна на сайте </a:t>
            </a:r>
            <a:r>
              <a:rPr lang="en-US" dirty="0" smtClean="0"/>
              <a:t>Microsoft</a:t>
            </a:r>
          </a:p>
          <a:p>
            <a:r>
              <a:rPr lang="ru-RU" dirty="0" smtClean="0"/>
              <a:t>Версия</a:t>
            </a:r>
            <a:r>
              <a:rPr lang="en-US" dirty="0" smtClean="0"/>
              <a:t> 1.2 (</a:t>
            </a:r>
            <a:r>
              <a:rPr lang="ru-RU" dirty="0" smtClean="0"/>
              <a:t>в составе</a:t>
            </a:r>
            <a:r>
              <a:rPr lang="en-US" dirty="0" smtClean="0"/>
              <a:t> WAIK)</a:t>
            </a:r>
            <a:r>
              <a:rPr lang="ru-RU" dirty="0" smtClean="0"/>
              <a:t> добавляет поддержку</a:t>
            </a:r>
            <a:r>
              <a:rPr lang="en-US" dirty="0" smtClean="0"/>
              <a:t> Windows 7 and Windows Server 2008 R2</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ru-RU" spc="-100" dirty="0" smtClean="0">
                <a:solidFill>
                  <a:schemeClr val="tx1"/>
                </a:solidFill>
                <a:effectLst>
                  <a:outerShdw blurRad="38100" dist="38100" dir="2700000" algn="tl">
                    <a:srgbClr val="000000">
                      <a:alpha val="43137"/>
                    </a:srgbClr>
                  </a:outerShdw>
                </a:effectLst>
                <a:latin typeface="Calibri" pitchFamily="34" charset="0"/>
              </a:rPr>
              <a:t>Утилиты</a:t>
            </a:r>
            <a:r>
              <a:rPr lang="en-US" sz="4800" b="0" kern="1200" cap="none" spc="-100" baseline="0" dirty="0" smtClean="0">
                <a:ln w="3175">
                  <a:noFill/>
                </a:ln>
                <a:solidFill>
                  <a:schemeClr val="tx1"/>
                </a:solidFill>
                <a:effectLst>
                  <a:outerShdw blurRad="38100" dist="38100" dir="2700000" algn="tl">
                    <a:srgbClr val="000000">
                      <a:alpha val="43137"/>
                    </a:srgbClr>
                  </a:outerShdw>
                </a:effectLst>
                <a:latin typeface="Calibri" pitchFamily="34" charset="0"/>
                <a:ea typeface="+mn-ea"/>
                <a:cs typeface="Arial" charset="0"/>
              </a:rPr>
              <a:t/>
            </a:r>
            <a:br>
              <a:rPr lang="en-US" sz="4800" b="0" kern="1200" cap="none" spc="-100" baseline="0" dirty="0" smtClean="0">
                <a:ln w="3175">
                  <a:noFill/>
                </a:ln>
                <a:solidFill>
                  <a:schemeClr val="tx1"/>
                </a:solidFill>
                <a:effectLst>
                  <a:outerShdw blurRad="38100" dist="38100" dir="2700000" algn="tl">
                    <a:srgbClr val="000000">
                      <a:alpha val="43137"/>
                    </a:srgbClr>
                  </a:outerShdw>
                </a:effectLst>
                <a:latin typeface="Calibri" pitchFamily="34" charset="0"/>
                <a:ea typeface="+mn-ea"/>
                <a:cs typeface="Arial" charset="0"/>
              </a:rPr>
            </a:br>
            <a:r>
              <a:rPr lang="en-US" sz="3600" b="0" kern="1200" cap="none" spc="-100" baseline="0" dirty="0" smtClean="0">
                <a:ln w="3175">
                  <a:noFill/>
                </a:ln>
                <a:solidFill>
                  <a:schemeClr val="tx2"/>
                </a:solidFill>
                <a:effectLst>
                  <a:outerShdw blurRad="38100" dist="38100" dir="2700000" algn="tl">
                    <a:srgbClr val="000000">
                      <a:alpha val="43137"/>
                    </a:srgbClr>
                  </a:outerShdw>
                </a:effectLst>
                <a:latin typeface="Calibri" pitchFamily="34" charset="0"/>
                <a:ea typeface="+mn-ea"/>
                <a:cs typeface="Arial" charset="0"/>
              </a:rPr>
              <a:t>Volume Activation Management Tool (VAMT)</a:t>
            </a:r>
            <a:endParaRPr lang="en-US" sz="3600" b="0" kern="1200" cap="none" spc="-100" baseline="0" dirty="0">
              <a:ln w="3175">
                <a:noFill/>
              </a:ln>
              <a:solidFill>
                <a:schemeClr val="tx2"/>
              </a:solidFill>
              <a:effectLst>
                <a:outerShdw blurRad="38100" dist="38100" dir="2700000" algn="tl">
                  <a:srgbClr val="000000">
                    <a:alpha val="43137"/>
                  </a:srgbClr>
                </a:outerShdw>
              </a:effectLst>
              <a:latin typeface="Calibri" pitchFamily="34" charset="0"/>
              <a:ea typeface="+mn-ea"/>
              <a:cs typeface="Arial" charset="0"/>
            </a:endParaRPr>
          </a:p>
        </p:txBody>
      </p:sp>
      <p:sp>
        <p:nvSpPr>
          <p:cNvPr id="3" name="Content Placeholder 2"/>
          <p:cNvSpPr>
            <a:spLocks noGrp="1"/>
          </p:cNvSpPr>
          <p:nvPr>
            <p:ph idx="1"/>
          </p:nvPr>
        </p:nvSpPr>
        <p:spPr>
          <a:xfrm>
            <a:off x="341840" y="1676400"/>
            <a:ext cx="8382000" cy="4559809"/>
          </a:xfrm>
        </p:spPr>
        <p:txBody>
          <a:bodyPr>
            <a:normAutofit/>
          </a:bodyPr>
          <a:lstStyle/>
          <a:p>
            <a:pPr algn="ctr">
              <a:buNone/>
            </a:pPr>
            <a:endParaRPr lang="ru-RU" sz="6600" dirty="0" smtClean="0"/>
          </a:p>
          <a:p>
            <a:pPr algn="ctr">
              <a:buNone/>
            </a:pPr>
            <a:r>
              <a:rPr lang="ru-RU" sz="6600" dirty="0" smtClean="0"/>
              <a:t>Демонстрация</a:t>
            </a:r>
            <a:endParaRPr lang="en-US" sz="6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30188"/>
            <a:ext cx="8382000" cy="1163395"/>
          </a:xfrm>
        </p:spPr>
        <p:txBody>
          <a:bodyPr/>
          <a:lstStyle/>
          <a:p>
            <a:r>
              <a:rPr lang="ru-RU" dirty="0" smtClean="0"/>
              <a:t>Утилиты</a:t>
            </a:r>
            <a:r>
              <a:rPr lang="en-US" dirty="0" smtClean="0"/>
              <a:t/>
            </a:r>
            <a:br>
              <a:rPr lang="en-US" dirty="0" smtClean="0"/>
            </a:br>
            <a:r>
              <a:rPr lang="en-US" sz="3600" dirty="0" smtClean="0">
                <a:solidFill>
                  <a:schemeClr val="tx2"/>
                </a:solidFill>
                <a:effectLst>
                  <a:outerShdw blurRad="38100" dist="38100" dir="2700000" algn="tl">
                    <a:srgbClr val="000000">
                      <a:alpha val="43137"/>
                    </a:srgbClr>
                  </a:outerShdw>
                </a:effectLst>
              </a:rPr>
              <a:t>SLMGR.VBS</a:t>
            </a:r>
          </a:p>
        </p:txBody>
      </p:sp>
      <p:sp>
        <p:nvSpPr>
          <p:cNvPr id="28675" name="Content Placeholder 2"/>
          <p:cNvSpPr>
            <a:spLocks noGrp="1"/>
          </p:cNvSpPr>
          <p:nvPr>
            <p:ph idx="1"/>
          </p:nvPr>
        </p:nvSpPr>
        <p:spPr>
          <a:xfrm>
            <a:off x="381000" y="1412875"/>
            <a:ext cx="8382000" cy="5146024"/>
          </a:xfrm>
        </p:spPr>
        <p:txBody>
          <a:bodyPr/>
          <a:lstStyle/>
          <a:p>
            <a:r>
              <a:rPr lang="ru-RU" dirty="0" smtClean="0"/>
              <a:t>Основная утилита конфигурации</a:t>
            </a:r>
            <a:endParaRPr lang="en-US" dirty="0" smtClean="0"/>
          </a:p>
          <a:p>
            <a:r>
              <a:rPr lang="ru-RU" dirty="0" smtClean="0"/>
              <a:t>Наиболее известные ключи</a:t>
            </a:r>
            <a:endParaRPr lang="en-US" dirty="0" smtClean="0"/>
          </a:p>
          <a:p>
            <a:pPr lvl="1"/>
            <a:r>
              <a:rPr lang="en-US" dirty="0" smtClean="0"/>
              <a:t>-</a:t>
            </a:r>
            <a:r>
              <a:rPr lang="en-US" dirty="0" err="1" smtClean="0"/>
              <a:t>ipk</a:t>
            </a:r>
            <a:r>
              <a:rPr lang="en-US" dirty="0" smtClean="0"/>
              <a:t>	  </a:t>
            </a:r>
            <a:r>
              <a:rPr lang="ru-RU" dirty="0" smtClean="0"/>
              <a:t>установить ключ защиты ПО</a:t>
            </a:r>
            <a:endParaRPr lang="en-US" dirty="0" smtClean="0"/>
          </a:p>
          <a:p>
            <a:pPr lvl="1"/>
            <a:r>
              <a:rPr lang="en-US" dirty="0" smtClean="0"/>
              <a:t>-</a:t>
            </a:r>
            <a:r>
              <a:rPr lang="en-US" dirty="0" err="1" smtClean="0"/>
              <a:t>ato</a:t>
            </a:r>
            <a:r>
              <a:rPr lang="en-US" dirty="0" smtClean="0"/>
              <a:t>	  </a:t>
            </a:r>
            <a:r>
              <a:rPr lang="ru-RU" dirty="0" smtClean="0"/>
              <a:t>активировать</a:t>
            </a:r>
            <a:endParaRPr lang="en-US" dirty="0" smtClean="0"/>
          </a:p>
          <a:p>
            <a:pPr lvl="1"/>
            <a:r>
              <a:rPr lang="en-US" dirty="0" smtClean="0"/>
              <a:t>-</a:t>
            </a:r>
            <a:r>
              <a:rPr lang="en-US" dirty="0" err="1" smtClean="0"/>
              <a:t>dli</a:t>
            </a:r>
            <a:r>
              <a:rPr lang="en-US" dirty="0" smtClean="0"/>
              <a:t>	  </a:t>
            </a:r>
            <a:r>
              <a:rPr lang="ru-RU" dirty="0" smtClean="0"/>
              <a:t>показать лицензионную информацию</a:t>
            </a:r>
            <a:endParaRPr lang="en-US" dirty="0" smtClean="0"/>
          </a:p>
          <a:p>
            <a:pPr lvl="1"/>
            <a:r>
              <a:rPr lang="en-US" dirty="0" smtClean="0"/>
              <a:t>-</a:t>
            </a:r>
            <a:r>
              <a:rPr lang="en-US" dirty="0" err="1" smtClean="0"/>
              <a:t>xpr</a:t>
            </a:r>
            <a:r>
              <a:rPr lang="en-US" dirty="0" smtClean="0"/>
              <a:t>	  </a:t>
            </a:r>
            <a:r>
              <a:rPr lang="ru-RU" dirty="0" smtClean="0"/>
              <a:t>срок окончания лицензионного состояния</a:t>
            </a:r>
            <a:endParaRPr lang="en-US" dirty="0" smtClean="0"/>
          </a:p>
          <a:p>
            <a:pPr lvl="1"/>
            <a:r>
              <a:rPr lang="en-US" dirty="0" smtClean="0"/>
              <a:t>-</a:t>
            </a:r>
            <a:r>
              <a:rPr lang="en-US" dirty="0" err="1" smtClean="0"/>
              <a:t>skms</a:t>
            </a:r>
            <a:r>
              <a:rPr lang="en-US" dirty="0" smtClean="0"/>
              <a:t>	  </a:t>
            </a:r>
            <a:r>
              <a:rPr lang="ru-RU" dirty="0" smtClean="0"/>
              <a:t>прямое подключение клиента</a:t>
            </a:r>
            <a:endParaRPr lang="en-US" dirty="0" smtClean="0"/>
          </a:p>
          <a:p>
            <a:pPr lvl="1"/>
            <a:r>
              <a:rPr lang="en-US" dirty="0" smtClean="0"/>
              <a:t>-rearm  Reset OOB grace period (</a:t>
            </a:r>
            <a:r>
              <a:rPr lang="ru-RU" dirty="0" smtClean="0"/>
              <a:t>можно выполнить ограниченное число раз</a:t>
            </a:r>
            <a:r>
              <a:rPr lang="en-US" dirty="0" smtClean="0"/>
              <a:t>)</a:t>
            </a:r>
          </a:p>
          <a:p>
            <a:r>
              <a:rPr lang="ru-RU" dirty="0" smtClean="0"/>
              <a:t>Сценарий находится в</a:t>
            </a:r>
            <a:r>
              <a:rPr lang="en-US" dirty="0" smtClean="0"/>
              <a:t> </a:t>
            </a:r>
            <a:r>
              <a:rPr lang="ru-RU" dirty="0" smtClean="0"/>
              <a:t>папке </a:t>
            </a:r>
            <a:r>
              <a:rPr lang="en-US" dirty="0" smtClean="0"/>
              <a:t>\System32</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ru-RU" dirty="0" smtClean="0"/>
              <a:t>Мониторинг активаций и получение ключей </a:t>
            </a:r>
            <a:r>
              <a:rPr lang="en-US" dirty="0" smtClean="0"/>
              <a:t>KMS </a:t>
            </a:r>
            <a:r>
              <a:rPr lang="ru-RU" dirty="0" smtClean="0"/>
              <a:t>и </a:t>
            </a:r>
            <a:r>
              <a:rPr lang="en-US" dirty="0" smtClean="0"/>
              <a:t>MAK</a:t>
            </a:r>
            <a:endParaRPr lang="en-US" dirty="0"/>
          </a:p>
        </p:txBody>
      </p:sp>
      <p:sp>
        <p:nvSpPr>
          <p:cNvPr id="3" name="Content Placeholder 2"/>
          <p:cNvSpPr>
            <a:spLocks noGrp="1"/>
          </p:cNvSpPr>
          <p:nvPr>
            <p:ph idx="1"/>
          </p:nvPr>
        </p:nvSpPr>
        <p:spPr>
          <a:xfrm>
            <a:off x="228600" y="1905001"/>
            <a:ext cx="8763000" cy="4438138"/>
          </a:xfrm>
        </p:spPr>
        <p:txBody>
          <a:bodyPr/>
          <a:lstStyle/>
          <a:p>
            <a:r>
              <a:rPr lang="en-US" dirty="0" smtClean="0"/>
              <a:t>Volume Licensing Service Center</a:t>
            </a:r>
          </a:p>
          <a:p>
            <a:pPr lvl="1"/>
            <a:r>
              <a:rPr lang="ru-RU" dirty="0" smtClean="0"/>
              <a:t>зарегистрированные лицензии</a:t>
            </a:r>
          </a:p>
          <a:p>
            <a:pPr lvl="1"/>
            <a:r>
              <a:rPr lang="ru-RU" dirty="0" smtClean="0"/>
              <a:t>информация по ключам </a:t>
            </a:r>
            <a:r>
              <a:rPr lang="en-US" dirty="0" smtClean="0"/>
              <a:t>KMS</a:t>
            </a:r>
            <a:endParaRPr lang="ru-RU" dirty="0" smtClean="0"/>
          </a:p>
          <a:p>
            <a:pPr lvl="1"/>
            <a:r>
              <a:rPr lang="ru-RU" dirty="0" smtClean="0"/>
              <a:t>запрос нового ключа </a:t>
            </a:r>
            <a:r>
              <a:rPr lang="en-US" dirty="0" smtClean="0"/>
              <a:t>MAK</a:t>
            </a:r>
          </a:p>
          <a:p>
            <a:pPr lvl="1"/>
            <a:r>
              <a:rPr lang="ru-RU" dirty="0" smtClean="0"/>
              <a:t>счетчик </a:t>
            </a:r>
            <a:r>
              <a:rPr lang="en-US" dirty="0" smtClean="0"/>
              <a:t>MAK-</a:t>
            </a:r>
            <a:r>
              <a:rPr lang="ru-RU" dirty="0" smtClean="0"/>
              <a:t>активаций</a:t>
            </a:r>
            <a:endParaRPr lang="en-US" dirty="0" smtClean="0"/>
          </a:p>
          <a:p>
            <a:pPr lvl="1"/>
            <a:r>
              <a:rPr lang="en-US" u="sng" dirty="0" smtClean="0">
                <a:hlinkClick r:id="rId3"/>
              </a:rPr>
              <a:t>https://www.microsoft.com/licensing/servicecenter</a:t>
            </a:r>
            <a:endParaRPr lang="ru-RU" u="sng" dirty="0" smtClean="0"/>
          </a:p>
          <a:p>
            <a:r>
              <a:rPr lang="ru-RU" dirty="0" smtClean="0"/>
              <a:t>Журнал событий</a:t>
            </a:r>
          </a:p>
          <a:p>
            <a:pPr lvl="1"/>
            <a:r>
              <a:rPr lang="en-US" dirty="0" smtClean="0"/>
              <a:t>Key Management Service Event Log </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8077200" cy="553998"/>
          </a:xfrm>
        </p:spPr>
        <p:txBody>
          <a:bodyPr/>
          <a:lstStyle/>
          <a:p>
            <a:pPr algn="ctr"/>
            <a:r>
              <a:rPr lang="en-US" sz="4000" dirty="0"/>
              <a:t>Volume Licensing Service Center</a:t>
            </a:r>
          </a:p>
        </p:txBody>
      </p:sp>
      <p:pic>
        <p:nvPicPr>
          <p:cNvPr id="1026" name="Picture 2" descr="G:\001.JPG"/>
          <p:cNvPicPr>
            <a:picLocks noChangeAspect="1" noChangeArrowheads="1"/>
          </p:cNvPicPr>
          <p:nvPr/>
        </p:nvPicPr>
        <p:blipFill>
          <a:blip r:embed="rId2"/>
          <a:srcRect/>
          <a:stretch>
            <a:fillRect/>
          </a:stretch>
        </p:blipFill>
        <p:spPr bwMode="auto">
          <a:xfrm>
            <a:off x="457200" y="762000"/>
            <a:ext cx="7848600" cy="5687169"/>
          </a:xfrm>
          <a:prstGeom prst="rect">
            <a:avLst/>
          </a:prstGeom>
          <a:noFill/>
          <a:effectLst>
            <a:outerShdw blurRad="50800" dist="127000" dir="2700000" algn="tl" rotWithShape="0">
              <a:prstClr val="black">
                <a:alpha val="80000"/>
              </a:prst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30188"/>
            <a:ext cx="8382000" cy="1163395"/>
          </a:xfrm>
        </p:spPr>
        <p:txBody>
          <a:bodyPr/>
          <a:lstStyle/>
          <a:p>
            <a:r>
              <a:rPr lang="ru-RU" dirty="0" smtClean="0"/>
              <a:t>Анализ конфигурации</a:t>
            </a:r>
            <a:br>
              <a:rPr lang="ru-RU" dirty="0" smtClean="0"/>
            </a:br>
            <a:r>
              <a:rPr lang="ru-RU" sz="3600" dirty="0" smtClean="0">
                <a:solidFill>
                  <a:schemeClr val="tx1"/>
                </a:solidFill>
              </a:rPr>
              <a:t>Выберите </a:t>
            </a:r>
            <a:r>
              <a:rPr lang="ru-RU" sz="3600" dirty="0">
                <a:solidFill>
                  <a:schemeClr val="tx1"/>
                </a:solidFill>
              </a:rPr>
              <a:t>ваш вариант</a:t>
            </a:r>
            <a:endParaRPr lang="en-US" sz="3600" dirty="0" smtClean="0"/>
          </a:p>
        </p:txBody>
      </p:sp>
      <p:sp>
        <p:nvSpPr>
          <p:cNvPr id="40963" name="Content Placeholder 2"/>
          <p:cNvSpPr>
            <a:spLocks noGrp="1"/>
          </p:cNvSpPr>
          <p:nvPr>
            <p:ph idx="1"/>
          </p:nvPr>
        </p:nvSpPr>
        <p:spPr>
          <a:xfrm>
            <a:off x="381000" y="1412875"/>
            <a:ext cx="8382000" cy="2880789"/>
          </a:xfrm>
        </p:spPr>
        <p:txBody>
          <a:bodyPr/>
          <a:lstStyle/>
          <a:p>
            <a:r>
              <a:rPr lang="ru-RU" dirty="0" smtClean="0"/>
              <a:t>Изолированные сети</a:t>
            </a:r>
            <a:endParaRPr lang="en-US" dirty="0" smtClean="0"/>
          </a:p>
          <a:p>
            <a:pPr lvl="1"/>
            <a:r>
              <a:rPr lang="en-US" dirty="0" smtClean="0"/>
              <a:t>25</a:t>
            </a:r>
            <a:r>
              <a:rPr lang="ru-RU" dirty="0" smtClean="0"/>
              <a:t> и более клиентов</a:t>
            </a:r>
            <a:endParaRPr lang="en-US" dirty="0" smtClean="0"/>
          </a:p>
          <a:p>
            <a:pPr lvl="1"/>
            <a:r>
              <a:rPr lang="ru-RU" dirty="0" smtClean="0"/>
              <a:t>менее 25 клиентов</a:t>
            </a:r>
            <a:endParaRPr lang="en-US" dirty="0" smtClean="0"/>
          </a:p>
          <a:p>
            <a:r>
              <a:rPr lang="ru-RU" dirty="0" smtClean="0"/>
              <a:t>Изолированные клиенты</a:t>
            </a:r>
            <a:endParaRPr lang="en-US" dirty="0" smtClean="0"/>
          </a:p>
          <a:p>
            <a:pPr lvl="1"/>
            <a:r>
              <a:rPr lang="ru-RU" dirty="0" smtClean="0"/>
              <a:t>Демонстрационные ноутбуки</a:t>
            </a:r>
            <a:endParaRPr lang="en-US" dirty="0" smtClean="0"/>
          </a:p>
          <a:p>
            <a:pPr lvl="1"/>
            <a:r>
              <a:rPr lang="ru-RU" dirty="0" smtClean="0"/>
              <a:t>Компьютеры в удаленных офисах</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230188"/>
            <a:ext cx="8610600" cy="1163395"/>
          </a:xfrm>
        </p:spPr>
        <p:txBody>
          <a:bodyPr/>
          <a:lstStyle/>
          <a:p>
            <a:r>
              <a:rPr lang="ru-RU" dirty="0" smtClean="0"/>
              <a:t>Рекомендации</a:t>
            </a:r>
            <a:r>
              <a:rPr lang="en-US" dirty="0" smtClean="0"/>
              <a:t/>
            </a:r>
            <a:br>
              <a:rPr lang="en-US" dirty="0" smtClean="0"/>
            </a:br>
            <a:r>
              <a:rPr lang="ru-RU" sz="3600" dirty="0" smtClean="0">
                <a:solidFill>
                  <a:schemeClr val="tx1"/>
                </a:solidFill>
              </a:rPr>
              <a:t>Основные принципы</a:t>
            </a:r>
            <a:endParaRPr lang="en-US" dirty="0" smtClean="0">
              <a:solidFill>
                <a:schemeClr val="tx1"/>
              </a:solidFill>
            </a:endParaRPr>
          </a:p>
        </p:txBody>
      </p:sp>
      <p:sp>
        <p:nvSpPr>
          <p:cNvPr id="3" name="Content Placeholder 2"/>
          <p:cNvSpPr>
            <a:spLocks noGrp="1"/>
          </p:cNvSpPr>
          <p:nvPr>
            <p:ph idx="1"/>
          </p:nvPr>
        </p:nvSpPr>
        <p:spPr>
          <a:xfrm>
            <a:off x="457200" y="1676400"/>
            <a:ext cx="8382000" cy="3594830"/>
          </a:xfrm>
        </p:spPr>
        <p:txBody>
          <a:bodyPr/>
          <a:lstStyle/>
          <a:p>
            <a:r>
              <a:rPr lang="ru-RU" dirty="0" smtClean="0"/>
              <a:t>Простота</a:t>
            </a:r>
            <a:endParaRPr lang="en-US" dirty="0" smtClean="0"/>
          </a:p>
          <a:p>
            <a:pPr lvl="1"/>
            <a:r>
              <a:rPr lang="en-US" dirty="0" smtClean="0"/>
              <a:t>Vista </a:t>
            </a:r>
            <a:r>
              <a:rPr lang="ru-RU" dirty="0" smtClean="0"/>
              <a:t>в качестве сервера </a:t>
            </a:r>
            <a:r>
              <a:rPr lang="en-US" dirty="0" smtClean="0"/>
              <a:t>KMS – </a:t>
            </a:r>
            <a:r>
              <a:rPr lang="ru-RU" dirty="0" smtClean="0"/>
              <a:t>плохое решение</a:t>
            </a:r>
            <a:endParaRPr lang="en-US" dirty="0" smtClean="0"/>
          </a:p>
          <a:p>
            <a:r>
              <a:rPr lang="ru-RU" dirty="0" smtClean="0"/>
              <a:t>Используйте </a:t>
            </a:r>
            <a:r>
              <a:rPr lang="en-US" dirty="0" smtClean="0"/>
              <a:t>KMS </a:t>
            </a:r>
            <a:r>
              <a:rPr lang="ru-RU" dirty="0" smtClean="0"/>
              <a:t>всегда</a:t>
            </a:r>
            <a:r>
              <a:rPr lang="en-US" dirty="0" smtClean="0"/>
              <a:t>, </a:t>
            </a:r>
            <a:r>
              <a:rPr lang="ru-RU" dirty="0" smtClean="0"/>
              <a:t>когда это возможно и минимизируйте число серверов </a:t>
            </a:r>
            <a:r>
              <a:rPr lang="en-US" dirty="0" smtClean="0"/>
              <a:t>KMS</a:t>
            </a:r>
          </a:p>
          <a:p>
            <a:pPr lvl="1"/>
            <a:r>
              <a:rPr lang="ru-RU" dirty="0" smtClean="0"/>
              <a:t>Ограничение в </a:t>
            </a:r>
            <a:r>
              <a:rPr lang="en-US" dirty="0" smtClean="0"/>
              <a:t>6 </a:t>
            </a:r>
            <a:r>
              <a:rPr lang="ru-RU" dirty="0" smtClean="0"/>
              <a:t>серверов </a:t>
            </a:r>
            <a:r>
              <a:rPr lang="en-US" dirty="0" smtClean="0"/>
              <a:t>KMS </a:t>
            </a:r>
            <a:r>
              <a:rPr lang="ru-RU" dirty="0" smtClean="0"/>
              <a:t>для одного ключа можно преодолеть</a:t>
            </a:r>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230188"/>
            <a:ext cx="8382000" cy="1163395"/>
          </a:xfrm>
        </p:spPr>
        <p:txBody>
          <a:bodyPr/>
          <a:lstStyle/>
          <a:p>
            <a:r>
              <a:rPr lang="ru-RU" dirty="0" smtClean="0"/>
              <a:t>Рекомендации</a:t>
            </a:r>
            <a:r>
              <a:rPr lang="en-US" dirty="0" smtClean="0"/>
              <a:t/>
            </a:r>
            <a:br>
              <a:rPr lang="en-US" dirty="0" smtClean="0"/>
            </a:br>
            <a:r>
              <a:rPr lang="ru-RU" sz="3600" dirty="0" smtClean="0">
                <a:solidFill>
                  <a:schemeClr val="tx1"/>
                </a:solidFill>
              </a:rPr>
              <a:t>Основные принципы</a:t>
            </a:r>
            <a:endParaRPr lang="en-US" dirty="0" smtClean="0">
              <a:solidFill>
                <a:schemeClr val="tx1"/>
              </a:solidFill>
            </a:endParaRPr>
          </a:p>
        </p:txBody>
      </p:sp>
      <p:sp>
        <p:nvSpPr>
          <p:cNvPr id="3" name="Content Placeholder 2"/>
          <p:cNvSpPr>
            <a:spLocks noGrp="1"/>
          </p:cNvSpPr>
          <p:nvPr>
            <p:ph idx="1"/>
          </p:nvPr>
        </p:nvSpPr>
        <p:spPr>
          <a:xfrm>
            <a:off x="381000" y="1752600"/>
            <a:ext cx="8382000" cy="3299365"/>
          </a:xfrm>
        </p:spPr>
        <p:txBody>
          <a:bodyPr/>
          <a:lstStyle/>
          <a:p>
            <a:r>
              <a:rPr lang="ru-RU" dirty="0" smtClean="0"/>
              <a:t>Используйте ключи </a:t>
            </a:r>
            <a:r>
              <a:rPr lang="en-US" dirty="0" smtClean="0"/>
              <a:t>MAK, </a:t>
            </a:r>
            <a:r>
              <a:rPr lang="ru-RU" dirty="0" smtClean="0"/>
              <a:t>только когда невозможно использовать </a:t>
            </a:r>
            <a:r>
              <a:rPr lang="en-US" dirty="0" smtClean="0"/>
              <a:t>KMS</a:t>
            </a:r>
          </a:p>
          <a:p>
            <a:r>
              <a:rPr lang="ru-RU" dirty="0" smtClean="0"/>
              <a:t>Как правило</a:t>
            </a:r>
            <a:r>
              <a:rPr lang="en-US" dirty="0" smtClean="0"/>
              <a:t>, </a:t>
            </a:r>
            <a:r>
              <a:rPr lang="ru-RU" dirty="0" smtClean="0"/>
              <a:t>практическое решение задействует оба сценария</a:t>
            </a:r>
            <a:endParaRPr lang="en-US" dirty="0" smtClean="0"/>
          </a:p>
          <a:p>
            <a:r>
              <a:rPr lang="ru-RU" dirty="0" smtClean="0"/>
              <a:t>Никогда не открывайте порт </a:t>
            </a:r>
            <a:r>
              <a:rPr lang="en-US" dirty="0" smtClean="0"/>
              <a:t>KMS (1688</a:t>
            </a:r>
            <a:r>
              <a:rPr lang="ru-RU" dirty="0" smtClean="0"/>
              <a:t> по умолчанию</a:t>
            </a:r>
            <a:r>
              <a:rPr lang="en-US" dirty="0" smtClean="0"/>
              <a:t>) </a:t>
            </a:r>
            <a:r>
              <a:rPr lang="ru-RU" dirty="0" smtClean="0"/>
              <a:t>для подключений из Интернета</a:t>
            </a:r>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066800" y="205474"/>
            <a:ext cx="7696200" cy="664797"/>
          </a:xfrm>
        </p:spPr>
        <p:txBody>
          <a:bodyPr/>
          <a:lstStyle/>
          <a:p>
            <a:r>
              <a:rPr lang="ru-RU" dirty="0" smtClean="0"/>
              <a:t>Итоги</a:t>
            </a:r>
            <a:endParaRPr lang="en-US" dirty="0" smtClean="0"/>
          </a:p>
        </p:txBody>
      </p:sp>
      <p:sp>
        <p:nvSpPr>
          <p:cNvPr id="40963" name="Content Placeholder 2"/>
          <p:cNvSpPr>
            <a:spLocks noGrp="1"/>
          </p:cNvSpPr>
          <p:nvPr>
            <p:ph type="body" sz="quarter" idx="10"/>
          </p:nvPr>
        </p:nvSpPr>
        <p:spPr>
          <a:xfrm>
            <a:off x="381000" y="1411552"/>
            <a:ext cx="8382000" cy="3841052"/>
          </a:xfrm>
        </p:spPr>
        <p:txBody>
          <a:bodyPr/>
          <a:lstStyle/>
          <a:p>
            <a:r>
              <a:rPr lang="en-US" dirty="0" smtClean="0"/>
              <a:t>Volume Activation </a:t>
            </a:r>
            <a:r>
              <a:rPr lang="ru-RU" dirty="0" smtClean="0"/>
              <a:t>– технология</a:t>
            </a:r>
            <a:r>
              <a:rPr lang="en-US" dirty="0" smtClean="0"/>
              <a:t>, </a:t>
            </a:r>
            <a:r>
              <a:rPr lang="ru-RU" dirty="0" smtClean="0"/>
              <a:t>с которой удобно работать в корпоративной сети</a:t>
            </a:r>
            <a:endParaRPr lang="en-US" dirty="0" smtClean="0"/>
          </a:p>
          <a:p>
            <a:r>
              <a:rPr lang="en-US" dirty="0" smtClean="0"/>
              <a:t>VA </a:t>
            </a:r>
            <a:r>
              <a:rPr lang="ru-RU" dirty="0" smtClean="0"/>
              <a:t>следует использовать для всех современных операционных систем </a:t>
            </a:r>
            <a:r>
              <a:rPr lang="en-US" dirty="0" smtClean="0"/>
              <a:t>Microsoft</a:t>
            </a:r>
          </a:p>
          <a:p>
            <a:r>
              <a:rPr lang="ru-RU" dirty="0" smtClean="0"/>
              <a:t>Не все очевидно на первый взгляд</a:t>
            </a:r>
            <a:endParaRPr lang="en-US" dirty="0" smtClean="0"/>
          </a:p>
          <a:p>
            <a:r>
              <a:rPr lang="ru-RU" smtClean="0"/>
              <a:t>Создайте </a:t>
            </a:r>
            <a:r>
              <a:rPr lang="ru-RU" smtClean="0">
                <a:solidFill>
                  <a:schemeClr val="tx2"/>
                </a:solidFill>
                <a:effectLst>
                  <a:outerShdw blurRad="38100" dist="38100" dir="2700000" algn="tl">
                    <a:srgbClr val="000000">
                      <a:alpha val="43137"/>
                    </a:srgbClr>
                  </a:outerShdw>
                </a:effectLst>
              </a:rPr>
              <a:t>правильную</a:t>
            </a:r>
            <a:r>
              <a:rPr lang="ru-RU" smtClean="0">
                <a:effectLst>
                  <a:outerShdw blurRad="38100" dist="38100" dir="2700000" algn="tl">
                    <a:srgbClr val="000000">
                      <a:alpha val="43137"/>
                    </a:srgbClr>
                  </a:outerShdw>
                </a:effectLst>
              </a:rPr>
              <a:t> </a:t>
            </a:r>
            <a:r>
              <a:rPr lang="ru-RU" dirty="0" smtClean="0"/>
              <a:t>инфраструктуру </a:t>
            </a:r>
            <a:r>
              <a:rPr lang="en-US" dirty="0" smtClean="0"/>
              <a:t>KMS</a:t>
            </a:r>
          </a:p>
        </p:txBody>
      </p:sp>
      <p:pic>
        <p:nvPicPr>
          <p:cNvPr id="5" name="Picture 5" descr="SLUI.exe_I0003_0409.png"/>
          <p:cNvPicPr>
            <a:picLocks noChangeAspect="1"/>
          </p:cNvPicPr>
          <p:nvPr/>
        </p:nvPicPr>
        <p:blipFill>
          <a:blip r:embed="rId3" cstate="print"/>
          <a:stretch>
            <a:fillRect/>
          </a:stretch>
        </p:blipFill>
        <p:spPr>
          <a:xfrm>
            <a:off x="228600" y="152400"/>
            <a:ext cx="620347" cy="633104"/>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Volume Activation</a:t>
            </a:r>
          </a:p>
        </p:txBody>
      </p:sp>
      <p:sp>
        <p:nvSpPr>
          <p:cNvPr id="13315" name="Content Placeholder 2"/>
          <p:cNvSpPr>
            <a:spLocks noGrp="1"/>
          </p:cNvSpPr>
          <p:nvPr>
            <p:ph idx="1"/>
          </p:nvPr>
        </p:nvSpPr>
        <p:spPr>
          <a:xfrm>
            <a:off x="381000" y="1143000"/>
            <a:ext cx="8382000" cy="5084469"/>
          </a:xfrm>
        </p:spPr>
        <p:txBody>
          <a:bodyPr/>
          <a:lstStyle/>
          <a:p>
            <a:r>
              <a:rPr lang="ru-RU" sz="2800" dirty="0" smtClean="0"/>
              <a:t>Существенная переработка </a:t>
            </a:r>
            <a:r>
              <a:rPr lang="en-US" sz="2800" dirty="0" smtClean="0"/>
              <a:t>Product Activation</a:t>
            </a:r>
          </a:p>
          <a:p>
            <a:r>
              <a:rPr lang="ru-RU" sz="2800" dirty="0" smtClean="0"/>
              <a:t>Ранее один </a:t>
            </a:r>
            <a:r>
              <a:rPr lang="en-US" sz="2800" dirty="0" smtClean="0"/>
              <a:t>VLK </a:t>
            </a:r>
            <a:r>
              <a:rPr lang="ru-RU" sz="2800" dirty="0" smtClean="0"/>
              <a:t>использовался для многих систем</a:t>
            </a:r>
            <a:endParaRPr lang="en-US" sz="2800" dirty="0" smtClean="0"/>
          </a:p>
          <a:p>
            <a:r>
              <a:rPr lang="ru-RU" sz="2800" dirty="0" smtClean="0"/>
              <a:t>Теперь ПО</a:t>
            </a:r>
            <a:r>
              <a:rPr lang="en-US" sz="2800" dirty="0" smtClean="0"/>
              <a:t>, </a:t>
            </a:r>
            <a:r>
              <a:rPr lang="ru-RU" sz="2800" dirty="0" smtClean="0"/>
              <a:t>приобретенное по корпоративным каналам лицензирования</a:t>
            </a:r>
            <a:r>
              <a:rPr lang="en-US" sz="2800" dirty="0" smtClean="0"/>
              <a:t>, </a:t>
            </a:r>
            <a:r>
              <a:rPr lang="ru-RU" sz="2800" dirty="0" smtClean="0"/>
              <a:t>должно проходить активацию</a:t>
            </a:r>
            <a:endParaRPr lang="en-US" sz="2800" dirty="0" smtClean="0"/>
          </a:p>
          <a:p>
            <a:r>
              <a:rPr lang="ru-RU" sz="2800" dirty="0" smtClean="0"/>
              <a:t>Цель – предотвращение распространения за пределы организации</a:t>
            </a:r>
            <a:endParaRPr lang="en-US" sz="2400" dirty="0" smtClean="0"/>
          </a:p>
          <a:p>
            <a:r>
              <a:rPr lang="ru-RU" sz="2800" dirty="0" smtClean="0"/>
              <a:t>Для коробочного (</a:t>
            </a:r>
            <a:r>
              <a:rPr lang="en-US" sz="2800" dirty="0" smtClean="0"/>
              <a:t>Retail) </a:t>
            </a:r>
            <a:r>
              <a:rPr lang="ru-RU" sz="2800" dirty="0" smtClean="0"/>
              <a:t>ПО по-прежнему требуются индивидуальные ключи</a:t>
            </a:r>
            <a:endParaRPr lang="en-US" sz="2800" dirty="0" smtClean="0"/>
          </a:p>
          <a:p>
            <a:r>
              <a:rPr lang="ru-RU" sz="2800" dirty="0" smtClean="0"/>
              <a:t>Методы активации корпоративного ПО</a:t>
            </a:r>
            <a:r>
              <a:rPr lang="en-US" sz="2800" dirty="0" smtClean="0"/>
              <a:t>: KMS </a:t>
            </a:r>
            <a:r>
              <a:rPr lang="ru-RU" sz="2800" dirty="0" smtClean="0"/>
              <a:t>и</a:t>
            </a:r>
            <a:r>
              <a:rPr lang="en-US" sz="2800" dirty="0" smtClean="0"/>
              <a:t> MAK</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UI.exe_I0003_0409.png"/>
          <p:cNvPicPr>
            <a:picLocks noChangeAspect="1"/>
          </p:cNvPicPr>
          <p:nvPr/>
        </p:nvPicPr>
        <p:blipFill>
          <a:blip r:embed="rId2" cstate="print"/>
          <a:stretch>
            <a:fillRect/>
          </a:stretch>
        </p:blipFill>
        <p:spPr>
          <a:xfrm>
            <a:off x="152400" y="128896"/>
            <a:ext cx="620347" cy="633104"/>
          </a:xfrm>
          <a:prstGeom prst="rect">
            <a:avLst/>
          </a:prstGeom>
        </p:spPr>
      </p:pic>
      <p:sp>
        <p:nvSpPr>
          <p:cNvPr id="3" name="Title 2"/>
          <p:cNvSpPr>
            <a:spLocks noGrp="1"/>
          </p:cNvSpPr>
          <p:nvPr>
            <p:ph type="title"/>
          </p:nvPr>
        </p:nvSpPr>
        <p:spPr>
          <a:xfrm>
            <a:off x="914400" y="152400"/>
            <a:ext cx="7772400" cy="685800"/>
          </a:xfrm>
        </p:spPr>
        <p:txBody>
          <a:bodyPr>
            <a:noAutofit/>
          </a:bodyPr>
          <a:lstStyle/>
          <a:p>
            <a:r>
              <a:rPr lang="ru-RU" dirty="0" smtClean="0"/>
              <a:t>Информационные ресурсы</a:t>
            </a:r>
            <a:endParaRPr lang="en-US" dirty="0"/>
          </a:p>
        </p:txBody>
      </p:sp>
      <p:grpSp>
        <p:nvGrpSpPr>
          <p:cNvPr id="9" name="Группа 8"/>
          <p:cNvGrpSpPr/>
          <p:nvPr/>
        </p:nvGrpSpPr>
        <p:grpSpPr>
          <a:xfrm>
            <a:off x="5715000" y="2133600"/>
            <a:ext cx="3133344" cy="4273963"/>
            <a:chOff x="4648200" y="1447800"/>
            <a:chExt cx="4200144" cy="4959763"/>
          </a:xfrm>
        </p:grpSpPr>
        <p:pic>
          <p:nvPicPr>
            <p:cNvPr id="1026" name="Picture 2"/>
            <p:cNvPicPr>
              <a:picLocks noChangeAspect="1" noChangeArrowheads="1"/>
            </p:cNvPicPr>
            <p:nvPr/>
          </p:nvPicPr>
          <p:blipFill>
            <a:blip r:embed="rId3" cstate="print"/>
            <a:srcRect/>
            <a:stretch>
              <a:fillRect/>
            </a:stretch>
          </p:blipFill>
          <p:spPr bwMode="auto">
            <a:xfrm>
              <a:off x="5638800" y="1447800"/>
              <a:ext cx="3209544" cy="1987963"/>
            </a:xfrm>
            <a:prstGeom prst="rect">
              <a:avLst/>
            </a:prstGeom>
            <a:noFill/>
            <a:ln w="0">
              <a:noFill/>
              <a:miter lim="800000"/>
              <a:headEnd/>
              <a:tailEnd/>
            </a:ln>
            <a:effectLst>
              <a:outerShdw blurRad="50800" dist="101600" dir="2700000" algn="tl" rotWithShape="0">
                <a:prstClr val="black">
                  <a:alpha val="40000"/>
                </a:prstClr>
              </a:outerShdw>
            </a:effectLst>
          </p:spPr>
        </p:pic>
        <p:pic>
          <p:nvPicPr>
            <p:cNvPr id="1027" name="Picture 3"/>
            <p:cNvPicPr>
              <a:picLocks noChangeAspect="1" noChangeArrowheads="1"/>
            </p:cNvPicPr>
            <p:nvPr/>
          </p:nvPicPr>
          <p:blipFill>
            <a:blip r:embed="rId4" cstate="print"/>
            <a:srcRect/>
            <a:stretch>
              <a:fillRect/>
            </a:stretch>
          </p:blipFill>
          <p:spPr bwMode="auto">
            <a:xfrm>
              <a:off x="4648200" y="2978563"/>
              <a:ext cx="3435229" cy="1802130"/>
            </a:xfrm>
            <a:prstGeom prst="rect">
              <a:avLst/>
            </a:prstGeom>
            <a:noFill/>
            <a:ln w="0">
              <a:noFill/>
              <a:miter lim="800000"/>
              <a:headEnd/>
              <a:tailEnd/>
            </a:ln>
            <a:effectLst>
              <a:outerShdw blurRad="50800" dist="101600" dir="2700000" algn="tl" rotWithShape="0">
                <a:prstClr val="black">
                  <a:alpha val="40000"/>
                </a:prstClr>
              </a:outerShdw>
            </a:effectLst>
          </p:spPr>
        </p:pic>
        <p:pic>
          <p:nvPicPr>
            <p:cNvPr id="1028" name="Picture 4"/>
            <p:cNvPicPr>
              <a:picLocks noChangeAspect="1" noChangeArrowheads="1"/>
            </p:cNvPicPr>
            <p:nvPr/>
          </p:nvPicPr>
          <p:blipFill>
            <a:blip r:embed="rId5" cstate="print"/>
            <a:srcRect/>
            <a:stretch>
              <a:fillRect/>
            </a:stretch>
          </p:blipFill>
          <p:spPr bwMode="auto">
            <a:xfrm>
              <a:off x="5580516" y="4578763"/>
              <a:ext cx="3182484" cy="1828800"/>
            </a:xfrm>
            <a:prstGeom prst="rect">
              <a:avLst/>
            </a:prstGeom>
            <a:noFill/>
            <a:ln w="0">
              <a:noFill/>
              <a:miter lim="800000"/>
              <a:headEnd/>
              <a:tailEnd/>
            </a:ln>
            <a:effectLst>
              <a:outerShdw blurRad="50800" dist="101600" dir="2700000" algn="tl" rotWithShape="0">
                <a:prstClr val="black">
                  <a:alpha val="40000"/>
                </a:prstClr>
              </a:outerShdw>
            </a:effectLst>
          </p:spPr>
        </p:pic>
      </p:grpSp>
      <p:sp>
        <p:nvSpPr>
          <p:cNvPr id="8" name="Content Placeholder 2"/>
          <p:cNvSpPr>
            <a:spLocks noGrp="1"/>
          </p:cNvSpPr>
          <p:nvPr>
            <p:ph idx="1"/>
          </p:nvPr>
        </p:nvSpPr>
        <p:spPr>
          <a:xfrm>
            <a:off x="381000" y="1371600"/>
            <a:ext cx="7239000" cy="5262979"/>
          </a:xfrm>
        </p:spPr>
        <p:txBody>
          <a:bodyPr/>
          <a:lstStyle/>
          <a:p>
            <a:r>
              <a:rPr lang="ru-RU" sz="2400" dirty="0" smtClean="0"/>
              <a:t>Техническая информация по</a:t>
            </a:r>
            <a:r>
              <a:rPr lang="en-US" sz="2400" dirty="0" smtClean="0"/>
              <a:t> Volume Activation</a:t>
            </a:r>
          </a:p>
          <a:p>
            <a:pPr lvl="1"/>
            <a:r>
              <a:rPr lang="en-US" sz="2000" dirty="0" smtClean="0">
                <a:hlinkClick r:id="rId6"/>
              </a:rPr>
              <a:t>http://www.technet.com/volumeactivation</a:t>
            </a:r>
            <a:endParaRPr lang="en-US" sz="2000" dirty="0" smtClean="0"/>
          </a:p>
          <a:p>
            <a:pPr marL="460375" lvl="1" indent="-460375"/>
            <a:endParaRPr lang="en-US" sz="2400" dirty="0" smtClean="0"/>
          </a:p>
          <a:p>
            <a:pPr marL="460375" lvl="1" indent="-460375"/>
            <a:r>
              <a:rPr lang="ru-RU" sz="2400" dirty="0" smtClean="0"/>
              <a:t> Мультимедиа-ресурсы</a:t>
            </a:r>
            <a:endParaRPr lang="en-US" sz="2400" dirty="0" smtClean="0"/>
          </a:p>
          <a:p>
            <a:pPr marL="863600" lvl="2" indent="-460375"/>
            <a:r>
              <a:rPr lang="en-US" sz="2000" dirty="0" smtClean="0">
                <a:hlinkClick r:id="rId7"/>
              </a:rPr>
              <a:t>http://www.microsoft.com/volumeactivation</a:t>
            </a:r>
            <a:endParaRPr lang="en-US" sz="2400" dirty="0" smtClean="0"/>
          </a:p>
          <a:p>
            <a:pPr marL="460375" lvl="1" indent="-460375"/>
            <a:endParaRPr lang="en-US" sz="2400" dirty="0" smtClean="0"/>
          </a:p>
          <a:p>
            <a:pPr marL="460375" lvl="1" indent="-460375"/>
            <a:endParaRPr lang="en-US" sz="2400" dirty="0" smtClean="0"/>
          </a:p>
          <a:p>
            <a:pPr marL="460375" lvl="1" indent="-460375"/>
            <a:endParaRPr lang="en-US" sz="2400" dirty="0" smtClean="0"/>
          </a:p>
          <a:p>
            <a:pPr marL="460375" lvl="1" indent="-460375">
              <a:buNone/>
            </a:pPr>
            <a:endParaRPr lang="en-US" sz="2400" dirty="0" smtClean="0"/>
          </a:p>
          <a:p>
            <a:pPr marL="460375" lvl="1" indent="-460375"/>
            <a:r>
              <a:rPr lang="ru-RU" sz="2400" dirty="0" smtClean="0"/>
              <a:t>Статья </a:t>
            </a:r>
            <a:r>
              <a:rPr lang="ru-RU" sz="2400" dirty="0" err="1" smtClean="0"/>
              <a:t>Шона</a:t>
            </a:r>
            <a:r>
              <a:rPr lang="ru-RU" sz="2400" dirty="0" smtClean="0"/>
              <a:t> </a:t>
            </a:r>
            <a:r>
              <a:rPr lang="ru-RU" sz="2400" dirty="0" err="1" smtClean="0"/>
              <a:t>Дьюби</a:t>
            </a:r>
            <a:r>
              <a:rPr lang="ru-RU" sz="2400" dirty="0" smtClean="0"/>
              <a:t> в </a:t>
            </a:r>
            <a:r>
              <a:rPr lang="en-US" sz="2400" dirty="0" smtClean="0"/>
              <a:t/>
            </a:r>
            <a:br>
              <a:rPr lang="en-US" sz="2400" dirty="0" smtClean="0"/>
            </a:br>
            <a:r>
              <a:rPr lang="en-US" sz="2400" dirty="0" smtClean="0"/>
              <a:t>Windows IT Pro /RE “</a:t>
            </a:r>
            <a:r>
              <a:rPr lang="ru-RU" sz="2400" dirty="0" smtClean="0"/>
              <a:t>Активация </a:t>
            </a:r>
            <a:r>
              <a:rPr lang="en-US" sz="2400" dirty="0" smtClean="0"/>
              <a:t/>
            </a:r>
            <a:br>
              <a:rPr lang="en-US" sz="2400" dirty="0" smtClean="0"/>
            </a:br>
            <a:r>
              <a:rPr lang="ru-RU" sz="2400" dirty="0" smtClean="0"/>
              <a:t>в </a:t>
            </a:r>
            <a:r>
              <a:rPr lang="en-US" sz="2400" dirty="0" smtClean="0"/>
              <a:t>Windows Server 2008”</a:t>
            </a:r>
          </a:p>
          <a:p>
            <a:pPr marL="863600" lvl="2" indent="-460375"/>
            <a:r>
              <a:rPr lang="en-US" sz="2000" dirty="0" smtClean="0">
                <a:hlinkClick r:id="rId8"/>
              </a:rPr>
              <a:t>http://www.osp.ru/win2000/2009/05/9544866</a:t>
            </a:r>
            <a:endParaRPr lang="en-US" sz="2000" dirty="0" smtClean="0"/>
          </a:p>
          <a:p>
            <a:pPr marL="863600" lvl="2" indent="-460375">
              <a:buNone/>
            </a:pP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66800" y="1545003"/>
            <a:ext cx="3810000" cy="664797"/>
          </a:xfrm>
        </p:spPr>
        <p:txBody>
          <a:bodyPr/>
          <a:lstStyle/>
          <a:p>
            <a:r>
              <a:rPr lang="ru-RU" dirty="0" smtClean="0"/>
              <a:t>Спасибо!</a:t>
            </a:r>
            <a:endParaRPr lang="ru-RU" dirty="0"/>
          </a:p>
        </p:txBody>
      </p:sp>
      <p:sp>
        <p:nvSpPr>
          <p:cNvPr id="6" name="Текст 5"/>
          <p:cNvSpPr>
            <a:spLocks noGrp="1"/>
          </p:cNvSpPr>
          <p:nvPr>
            <p:ph type="body" sz="quarter" idx="10"/>
          </p:nvPr>
        </p:nvSpPr>
        <p:spPr>
          <a:xfrm>
            <a:off x="381000" y="2470594"/>
            <a:ext cx="8382000" cy="4235006"/>
          </a:xfrm>
        </p:spPr>
        <p:txBody>
          <a:bodyPr/>
          <a:lstStyle/>
          <a:p>
            <a:r>
              <a:rPr lang="ru-RU" sz="2400" dirty="0" smtClean="0"/>
              <a:t>Заполните отзыв о докладе как мероприятии </a:t>
            </a:r>
            <a:r>
              <a:rPr lang="en-US" sz="2400" dirty="0" smtClean="0"/>
              <a:t>STEP:</a:t>
            </a:r>
          </a:p>
          <a:p>
            <a:r>
              <a:rPr lang="ru-RU" sz="2400" u="sng" dirty="0" smtClean="0">
                <a:hlinkClick r:id="rId2"/>
              </a:rPr>
              <a:t>http://tinyurl.com/STEP153</a:t>
            </a:r>
            <a:endParaRPr lang="ru-RU" sz="2400" dirty="0" smtClean="0"/>
          </a:p>
          <a:p>
            <a:endParaRPr lang="en-US" sz="2400" dirty="0" smtClean="0"/>
          </a:p>
          <a:p>
            <a:r>
              <a:rPr lang="ru-RU" sz="2400" dirty="0" smtClean="0"/>
              <a:t>Мой </a:t>
            </a:r>
            <a:r>
              <a:rPr lang="en-US" sz="2400" dirty="0" smtClean="0"/>
              <a:t>e-mail: microsoft@perm.ru</a:t>
            </a:r>
          </a:p>
          <a:p>
            <a:endParaRPr lang="en-US" sz="2400" dirty="0" smtClean="0"/>
          </a:p>
          <a:p>
            <a:pPr lvl="0">
              <a:buClrTx/>
              <a:buSzTx/>
              <a:defRPr/>
            </a:pPr>
            <a:r>
              <a:rPr lang="ru-RU" sz="2400" dirty="0" smtClean="0"/>
              <a:t>При подготовке доклада была использована презентация </a:t>
            </a:r>
            <a:r>
              <a:rPr lang="en-US" sz="2400" dirty="0" smtClean="0"/>
              <a:t>“</a:t>
            </a:r>
            <a:r>
              <a:rPr lang="ru-RU" sz="2400" dirty="0" smtClean="0"/>
              <a:t>Управление активацией </a:t>
            </a:r>
            <a:r>
              <a:rPr lang="en-US" sz="2400" dirty="0" smtClean="0"/>
              <a:t>Windows Vista, Windows 7 </a:t>
            </a:r>
            <a:r>
              <a:rPr lang="ru-RU" sz="2400" dirty="0" smtClean="0"/>
              <a:t>и </a:t>
            </a:r>
            <a:r>
              <a:rPr lang="en-US" sz="2400" dirty="0" smtClean="0"/>
              <a:t>Windows Server 2008</a:t>
            </a:r>
            <a:r>
              <a:rPr lang="ru-RU" sz="2400" dirty="0" smtClean="0"/>
              <a:t> </a:t>
            </a:r>
            <a:r>
              <a:rPr lang="en-US" sz="2400" dirty="0" smtClean="0"/>
              <a:t>/ 2008 R2</a:t>
            </a:r>
            <a:r>
              <a:rPr lang="ru-RU" sz="2400" dirty="0" smtClean="0"/>
              <a:t> в корпоративной сети</a:t>
            </a:r>
            <a:r>
              <a:rPr lang="en-US" sz="2400" dirty="0" smtClean="0"/>
              <a:t>”, </a:t>
            </a:r>
            <a:r>
              <a:rPr lang="ru-RU" sz="2400" dirty="0" smtClean="0"/>
              <a:t>Олег Ржевский,</a:t>
            </a:r>
            <a:r>
              <a:rPr lang="en-US" sz="2400" dirty="0" smtClean="0"/>
              <a:t> MVP –Windows Desktop Experience</a:t>
            </a:r>
          </a:p>
          <a:p>
            <a:endParaRPr lang="ru-RU" sz="2400" dirty="0"/>
          </a:p>
        </p:txBody>
      </p:sp>
      <p:pic>
        <p:nvPicPr>
          <p:cNvPr id="7" name="Picture 5" descr="SLUI.exe_I0003_0409.png"/>
          <p:cNvPicPr>
            <a:picLocks noChangeAspect="1"/>
          </p:cNvPicPr>
          <p:nvPr/>
        </p:nvPicPr>
        <p:blipFill>
          <a:blip r:embed="rId3" cstate="print"/>
          <a:stretch>
            <a:fillRect/>
          </a:stretch>
        </p:blipFill>
        <p:spPr>
          <a:xfrm>
            <a:off x="189471" y="1500496"/>
            <a:ext cx="620347" cy="633104"/>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KMS </a:t>
            </a:r>
            <a:r>
              <a:rPr lang="ru-RU" dirty="0"/>
              <a:t>и</a:t>
            </a:r>
            <a:r>
              <a:rPr lang="en-US" dirty="0" smtClean="0"/>
              <a:t> MAK </a:t>
            </a:r>
          </a:p>
        </p:txBody>
      </p:sp>
      <p:sp>
        <p:nvSpPr>
          <p:cNvPr id="10243" name="Content Placeholder 2"/>
          <p:cNvSpPr>
            <a:spLocks noGrp="1"/>
          </p:cNvSpPr>
          <p:nvPr>
            <p:ph idx="1"/>
          </p:nvPr>
        </p:nvSpPr>
        <p:spPr>
          <a:xfrm>
            <a:off x="381000" y="1412875"/>
            <a:ext cx="8382000" cy="4807470"/>
          </a:xfrm>
        </p:spPr>
        <p:txBody>
          <a:bodyPr/>
          <a:lstStyle/>
          <a:p>
            <a:r>
              <a:rPr lang="en-US" sz="2800" dirty="0" smtClean="0"/>
              <a:t>KMS</a:t>
            </a:r>
            <a:r>
              <a:rPr lang="ru-RU" sz="2800" dirty="0" smtClean="0"/>
              <a:t> </a:t>
            </a:r>
            <a:r>
              <a:rPr lang="en-US" sz="2800" dirty="0" smtClean="0"/>
              <a:t>(Key Management Service)</a:t>
            </a:r>
          </a:p>
          <a:p>
            <a:pPr lvl="1"/>
            <a:r>
              <a:rPr lang="ru-RU" sz="2400" dirty="0" smtClean="0"/>
              <a:t>Инфраструктурный сервис (похожий на </a:t>
            </a:r>
            <a:r>
              <a:rPr lang="en-US" sz="2400" dirty="0" smtClean="0"/>
              <a:t>DHCP</a:t>
            </a:r>
            <a:r>
              <a:rPr lang="ru-RU" sz="2400" dirty="0" smtClean="0"/>
              <a:t> </a:t>
            </a:r>
            <a:r>
              <a:rPr lang="en-US" sz="2400" dirty="0" smtClean="0">
                <a:sym typeface="Wingdings" pitchFamily="2" charset="2"/>
              </a:rPr>
              <a:t>)</a:t>
            </a:r>
            <a:endParaRPr lang="en-US" sz="2400" dirty="0" smtClean="0"/>
          </a:p>
          <a:p>
            <a:pPr lvl="1"/>
            <a:r>
              <a:rPr lang="ru-RU" sz="2400" dirty="0" smtClean="0"/>
              <a:t>Сервер </a:t>
            </a:r>
            <a:r>
              <a:rPr lang="en-US" sz="2400" dirty="0" smtClean="0"/>
              <a:t>KMS </a:t>
            </a:r>
            <a:r>
              <a:rPr lang="ru-RU" sz="2400" dirty="0" smtClean="0"/>
              <a:t>управляет активациями</a:t>
            </a:r>
            <a:endParaRPr lang="en-US" sz="2400" dirty="0" smtClean="0"/>
          </a:p>
          <a:p>
            <a:pPr lvl="1"/>
            <a:r>
              <a:rPr lang="ru-RU" sz="2400" dirty="0" smtClean="0"/>
              <a:t>Клиенты запрашивают и получают активацию</a:t>
            </a:r>
            <a:endParaRPr lang="en-US" sz="2400" dirty="0" smtClean="0"/>
          </a:p>
          <a:p>
            <a:r>
              <a:rPr lang="en-US" sz="2800" dirty="0" smtClean="0"/>
              <a:t>MAK (Multiple Activation Key)</a:t>
            </a:r>
          </a:p>
          <a:p>
            <a:pPr lvl="1"/>
            <a:r>
              <a:rPr lang="en-US" sz="2400" dirty="0" smtClean="0"/>
              <a:t>MAK </a:t>
            </a:r>
            <a:r>
              <a:rPr lang="ru-RU" sz="2400" dirty="0" smtClean="0"/>
              <a:t>похож на ключ от коробочного ПО</a:t>
            </a:r>
            <a:r>
              <a:rPr lang="en-US" sz="2400" dirty="0" smtClean="0"/>
              <a:t>, </a:t>
            </a:r>
            <a:r>
              <a:rPr lang="ru-RU" sz="2400" dirty="0" smtClean="0"/>
              <a:t>но допускает более одной активации</a:t>
            </a:r>
            <a:endParaRPr lang="en-US" sz="2400" dirty="0" smtClean="0"/>
          </a:p>
          <a:p>
            <a:pPr lvl="1"/>
            <a:r>
              <a:rPr lang="ru-RU" sz="2400" dirty="0" smtClean="0"/>
              <a:t>Лимит зависит от типа лицензионного соглашения</a:t>
            </a:r>
            <a:r>
              <a:rPr lang="en-US" sz="2400" dirty="0" smtClean="0"/>
              <a:t>  (Open, Select, Enterprise Agreement </a:t>
            </a:r>
            <a:r>
              <a:rPr lang="ru-RU" sz="2400" dirty="0" smtClean="0"/>
              <a:t>и т.д.</a:t>
            </a:r>
            <a:r>
              <a:rPr lang="en-US" sz="2400" dirty="0" smtClean="0"/>
              <a:t>)</a:t>
            </a:r>
          </a:p>
          <a:p>
            <a:r>
              <a:rPr lang="ru-RU" sz="2800" dirty="0" smtClean="0"/>
              <a:t>В обоих вариантах существует </a:t>
            </a:r>
            <a:r>
              <a:rPr lang="en-US" sz="2800" dirty="0" smtClean="0"/>
              <a:t>Grace Period </a:t>
            </a:r>
            <a:r>
              <a:rPr lang="ru-RU" sz="2800" dirty="0" smtClean="0"/>
              <a:t>(льготный период</a:t>
            </a:r>
            <a:r>
              <a:rPr lang="en-US" sz="2800" dirty="0" smtClean="0"/>
              <a:t>, </a:t>
            </a:r>
            <a:r>
              <a:rPr lang="ru-RU" sz="2800" dirty="0" smtClean="0"/>
              <a:t>т</a:t>
            </a:r>
            <a:r>
              <a:rPr lang="en-US" sz="2800" dirty="0" smtClean="0"/>
              <a:t>.</a:t>
            </a:r>
            <a:r>
              <a:rPr lang="ru-RU" sz="2800" dirty="0" smtClean="0"/>
              <a:t>е</a:t>
            </a:r>
            <a:r>
              <a:rPr lang="en-US" sz="2800" dirty="0" smtClean="0"/>
              <a:t>. </a:t>
            </a:r>
            <a:r>
              <a:rPr lang="ru-RU" sz="2800" dirty="0" smtClean="0"/>
              <a:t>допускается временное функционирование не активированного ПО)</a:t>
            </a:r>
            <a:endParaRPr lang="en-US" sz="28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28600"/>
            <a:ext cx="8458200" cy="914400"/>
          </a:xfrm>
        </p:spPr>
        <p:txBody>
          <a:bodyPr/>
          <a:lstStyle/>
          <a:p>
            <a:r>
              <a:rPr lang="en-US" dirty="0" smtClean="0"/>
              <a:t>Grace Period </a:t>
            </a:r>
            <a:r>
              <a:rPr lang="ru-RU" dirty="0" smtClean="0"/>
              <a:t>(льготный период)</a:t>
            </a:r>
            <a:r>
              <a:rPr lang="en-US" dirty="0" smtClean="0"/>
              <a:t/>
            </a:r>
            <a:br>
              <a:rPr lang="en-US" dirty="0" smtClean="0"/>
            </a:br>
            <a:endParaRPr lang="en-US" dirty="0" smtClean="0"/>
          </a:p>
        </p:txBody>
      </p:sp>
      <p:sp>
        <p:nvSpPr>
          <p:cNvPr id="3" name="Content Placeholder 2"/>
          <p:cNvSpPr>
            <a:spLocks noGrp="1"/>
          </p:cNvSpPr>
          <p:nvPr>
            <p:ph idx="1"/>
          </p:nvPr>
        </p:nvSpPr>
        <p:spPr>
          <a:xfrm>
            <a:off x="381000" y="1524000"/>
            <a:ext cx="8382000" cy="4727448"/>
          </a:xfrm>
        </p:spPr>
        <p:txBody>
          <a:bodyPr/>
          <a:lstStyle/>
          <a:p>
            <a:r>
              <a:rPr lang="ru-RU" dirty="0" smtClean="0"/>
              <a:t>При отсрочке активации</a:t>
            </a:r>
            <a:endParaRPr lang="en-US" dirty="0" smtClean="0"/>
          </a:p>
          <a:p>
            <a:pPr lvl="1"/>
            <a:r>
              <a:rPr lang="ru-RU" dirty="0" smtClean="0"/>
              <a:t>Начальный льготный период </a:t>
            </a:r>
            <a:r>
              <a:rPr lang="en-US" dirty="0" smtClean="0"/>
              <a:t/>
            </a:r>
            <a:br>
              <a:rPr lang="en-US" dirty="0" smtClean="0"/>
            </a:br>
            <a:r>
              <a:rPr lang="ru-RU" dirty="0" smtClean="0"/>
              <a:t>(</a:t>
            </a:r>
            <a:r>
              <a:rPr lang="en-US" dirty="0" smtClean="0"/>
              <a:t>Out-Of-Box Grace)</a:t>
            </a:r>
          </a:p>
          <a:p>
            <a:pPr lvl="2"/>
            <a:r>
              <a:rPr lang="en-US" dirty="0" smtClean="0"/>
              <a:t>30 </a:t>
            </a:r>
            <a:r>
              <a:rPr lang="ru-RU" dirty="0" smtClean="0"/>
              <a:t>дней после установки для всех продуктов</a:t>
            </a:r>
            <a:r>
              <a:rPr lang="en-US" dirty="0" smtClean="0"/>
              <a:t>, </a:t>
            </a:r>
            <a:r>
              <a:rPr lang="ru-RU" dirty="0" smtClean="0"/>
              <a:t>поставляемых по каналам корпоративного лицензирования</a:t>
            </a:r>
            <a:r>
              <a:rPr lang="en-US" dirty="0" smtClean="0"/>
              <a:t>, </a:t>
            </a:r>
            <a:r>
              <a:rPr lang="ru-RU" dirty="0" smtClean="0"/>
              <a:t>за исключением</a:t>
            </a:r>
            <a:r>
              <a:rPr lang="en-US" dirty="0" smtClean="0"/>
              <a:t>:</a:t>
            </a:r>
          </a:p>
          <a:p>
            <a:pPr lvl="3"/>
            <a:r>
              <a:rPr lang="en-US" dirty="0" smtClean="0"/>
              <a:t>Windows Server 2008: 60 </a:t>
            </a:r>
            <a:r>
              <a:rPr lang="ru-RU" dirty="0" smtClean="0"/>
              <a:t>дней</a:t>
            </a:r>
            <a:endParaRPr lang="en-US" dirty="0" smtClean="0"/>
          </a:p>
          <a:p>
            <a:pPr lvl="3"/>
            <a:r>
              <a:rPr lang="en-US" dirty="0"/>
              <a:t>Windows </a:t>
            </a:r>
            <a:r>
              <a:rPr lang="en-US"/>
              <a:t>Server </a:t>
            </a:r>
            <a:r>
              <a:rPr lang="en-US" smtClean="0"/>
              <a:t>2008 R2: 30 </a:t>
            </a:r>
            <a:r>
              <a:rPr lang="ru-RU" dirty="0"/>
              <a:t>дней</a:t>
            </a:r>
            <a:endParaRPr lang="en-US" dirty="0"/>
          </a:p>
          <a:p>
            <a:pPr lvl="3"/>
            <a:endParaRPr lang="en-US" dirty="0" smtClean="0"/>
          </a:p>
          <a:p>
            <a:pPr lvl="1"/>
            <a:r>
              <a:rPr lang="ru-RU" dirty="0" smtClean="0"/>
              <a:t>Можно </a:t>
            </a:r>
            <a:r>
              <a:rPr lang="en-US" dirty="0" smtClean="0"/>
              <a:t>“</a:t>
            </a:r>
            <a:r>
              <a:rPr lang="ru-RU" dirty="0" smtClean="0"/>
              <a:t>обнулить</a:t>
            </a:r>
            <a:r>
              <a:rPr lang="en-US" dirty="0" smtClean="0"/>
              <a:t>”: ‘</a:t>
            </a:r>
            <a:r>
              <a:rPr lang="en-US" dirty="0" err="1" smtClean="0">
                <a:solidFill>
                  <a:schemeClr val="tx2"/>
                </a:solidFill>
                <a:effectLst>
                  <a:outerShdw blurRad="38100" dist="38100" dir="2700000" algn="tl">
                    <a:srgbClr val="000000">
                      <a:alpha val="43137"/>
                    </a:srgbClr>
                  </a:outerShdw>
                </a:effectLst>
              </a:rPr>
              <a:t>slmgr</a:t>
            </a:r>
            <a:r>
              <a:rPr lang="en-US" dirty="0" smtClean="0">
                <a:solidFill>
                  <a:schemeClr val="tx2"/>
                </a:solidFill>
                <a:effectLst>
                  <a:outerShdw blurRad="38100" dist="38100" dir="2700000" algn="tl">
                    <a:srgbClr val="000000">
                      <a:alpha val="43137"/>
                    </a:srgbClr>
                  </a:outerShdw>
                </a:effectLst>
              </a:rPr>
              <a:t> /rearm</a:t>
            </a:r>
            <a:r>
              <a:rPr lang="en-US" dirty="0" smtClean="0"/>
              <a:t>’ </a:t>
            </a:r>
            <a:r>
              <a:rPr lang="ru-RU" dirty="0" smtClean="0"/>
              <a:t>или</a:t>
            </a:r>
            <a:r>
              <a:rPr lang="en-US" dirty="0" smtClean="0"/>
              <a:t> ‘</a:t>
            </a:r>
            <a:r>
              <a:rPr lang="en-US" dirty="0" err="1" smtClean="0">
                <a:solidFill>
                  <a:schemeClr val="tx2"/>
                </a:solidFill>
                <a:effectLst>
                  <a:outerShdw blurRad="38100" dist="38100" dir="2700000" algn="tl">
                    <a:srgbClr val="000000">
                      <a:alpha val="43137"/>
                    </a:srgbClr>
                  </a:outerShdw>
                </a:effectLst>
              </a:rPr>
              <a:t>sysprep</a:t>
            </a:r>
            <a:r>
              <a:rPr lang="en-US" dirty="0" smtClean="0">
                <a:solidFill>
                  <a:schemeClr val="tx2"/>
                </a:solidFill>
                <a:effectLst>
                  <a:outerShdw blurRad="38100" dist="38100" dir="2700000" algn="tl">
                    <a:srgbClr val="000000">
                      <a:alpha val="43137"/>
                    </a:srgbClr>
                  </a:outerShdw>
                </a:effectLst>
              </a:rPr>
              <a:t> /generalize</a:t>
            </a:r>
            <a:r>
              <a:rPr lang="en-US" dirty="0" smtClean="0"/>
              <a:t>’ (</a:t>
            </a:r>
            <a:r>
              <a:rPr lang="ru-RU" dirty="0" smtClean="0"/>
              <a:t>но только несколько раз)</a:t>
            </a:r>
            <a:endParaRPr lang="en-US" dirty="0" smtClean="0"/>
          </a:p>
          <a:p>
            <a:pPr lvl="1">
              <a:buNone/>
            </a:pP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KMS: Key Management Service</a:t>
            </a:r>
            <a:endParaRPr lang="en-US" dirty="0" smtClean="0"/>
          </a:p>
        </p:txBody>
      </p:sp>
      <p:sp>
        <p:nvSpPr>
          <p:cNvPr id="20483" name="Content Placeholder 2"/>
          <p:cNvSpPr>
            <a:spLocks noGrp="1"/>
          </p:cNvSpPr>
          <p:nvPr>
            <p:ph idx="1"/>
          </p:nvPr>
        </p:nvSpPr>
        <p:spPr>
          <a:xfrm>
            <a:off x="381000" y="1412875"/>
            <a:ext cx="8382000" cy="4764381"/>
          </a:xfrm>
        </p:spPr>
        <p:txBody>
          <a:bodyPr/>
          <a:lstStyle/>
          <a:p>
            <a:r>
              <a:rPr lang="ru-RU" sz="2800" dirty="0" smtClean="0"/>
              <a:t>Рекомендуемый метод для корпоративных лицензий</a:t>
            </a:r>
            <a:endParaRPr lang="en-US" sz="2800" dirty="0" smtClean="0"/>
          </a:p>
          <a:p>
            <a:r>
              <a:rPr lang="ru-RU" sz="2800" dirty="0" smtClean="0"/>
              <a:t>Клиент-серверная архитектура</a:t>
            </a:r>
            <a:endParaRPr lang="en-US" sz="2800" dirty="0" smtClean="0"/>
          </a:p>
          <a:p>
            <a:pPr lvl="1"/>
            <a:r>
              <a:rPr lang="ru-RU" sz="2400" dirty="0" smtClean="0"/>
              <a:t>Сервер </a:t>
            </a:r>
            <a:r>
              <a:rPr lang="en-US" sz="2400" dirty="0" smtClean="0"/>
              <a:t>KMS </a:t>
            </a:r>
            <a:r>
              <a:rPr lang="ru-RU" sz="2400" dirty="0" smtClean="0"/>
              <a:t>управляет активациями</a:t>
            </a:r>
            <a:endParaRPr lang="en-US" sz="2400" dirty="0" smtClean="0"/>
          </a:p>
          <a:p>
            <a:pPr lvl="1"/>
            <a:r>
              <a:rPr lang="ru-RU" sz="2400" dirty="0" smtClean="0"/>
              <a:t>Клиенты запрашивают и получают активации</a:t>
            </a:r>
            <a:endParaRPr lang="en-US" sz="2400" dirty="0" smtClean="0"/>
          </a:p>
          <a:p>
            <a:r>
              <a:rPr lang="ru-RU" sz="2800" dirty="0" smtClean="0"/>
              <a:t>Операционная система для хоста </a:t>
            </a:r>
            <a:r>
              <a:rPr lang="en-US" sz="2800" dirty="0" smtClean="0"/>
              <a:t>KMS</a:t>
            </a:r>
          </a:p>
          <a:p>
            <a:pPr lvl="1"/>
            <a:r>
              <a:rPr lang="en-US" sz="2400" dirty="0" smtClean="0"/>
              <a:t>Windows Vista, Windows 7, Windows Server 2008, Windows Server 2008 R2</a:t>
            </a:r>
          </a:p>
          <a:p>
            <a:pPr lvl="1"/>
            <a:r>
              <a:rPr lang="en-US" sz="2400" dirty="0" smtClean="0"/>
              <a:t>Windows 2003 SP1 +</a:t>
            </a:r>
            <a:r>
              <a:rPr lang="ru-RU" sz="2400" dirty="0" smtClean="0"/>
              <a:t> обновление </a:t>
            </a:r>
            <a:r>
              <a:rPr lang="en-US" sz="2400" dirty="0" smtClean="0"/>
              <a:t>KB948003</a:t>
            </a:r>
          </a:p>
          <a:p>
            <a:pPr lvl="2"/>
            <a:r>
              <a:rPr lang="en-US" sz="2000" dirty="0" smtClean="0">
                <a:solidFill>
                  <a:schemeClr val="tx2"/>
                </a:solidFill>
                <a:effectLst>
                  <a:outerShdw blurRad="38100" dist="38100" dir="2700000" algn="tl">
                    <a:srgbClr val="000000">
                      <a:alpha val="43137"/>
                    </a:srgbClr>
                  </a:outerShdw>
                </a:effectLst>
              </a:rPr>
              <a:t>http://support.microsoft.com/kb/948003</a:t>
            </a:r>
          </a:p>
          <a:p>
            <a:pPr lvl="2"/>
            <a:r>
              <a:rPr lang="en-US" sz="2000" dirty="0" smtClean="0"/>
              <a:t>x86 </a:t>
            </a:r>
            <a:r>
              <a:rPr lang="ru-RU" sz="2000" dirty="0" smtClean="0"/>
              <a:t>или</a:t>
            </a:r>
            <a:r>
              <a:rPr lang="en-US" sz="2000" dirty="0" smtClean="0"/>
              <a:t> x64 </a:t>
            </a:r>
          </a:p>
          <a:p>
            <a:pPr lvl="1"/>
            <a:r>
              <a:rPr lang="ru-RU" sz="2400" dirty="0" smtClean="0"/>
              <a:t>Может запускаться в виртуальной машине</a:t>
            </a:r>
            <a:endParaRPr lang="en-US" sz="24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KMS: Key Management Service</a:t>
            </a:r>
            <a:endParaRPr lang="en-US" dirty="0" smtClean="0"/>
          </a:p>
        </p:txBody>
      </p:sp>
      <p:sp>
        <p:nvSpPr>
          <p:cNvPr id="20483" name="Content Placeholder 2"/>
          <p:cNvSpPr>
            <a:spLocks noGrp="1"/>
          </p:cNvSpPr>
          <p:nvPr>
            <p:ph type="body" sz="quarter" idx="10"/>
          </p:nvPr>
        </p:nvSpPr>
        <p:spPr/>
        <p:txBody>
          <a:bodyPr/>
          <a:lstStyle/>
          <a:p>
            <a:r>
              <a:rPr lang="ru-RU" dirty="0" smtClean="0"/>
              <a:t>Служба</a:t>
            </a:r>
            <a:endParaRPr lang="en-US" dirty="0" smtClean="0"/>
          </a:p>
          <a:p>
            <a:pPr lvl="1"/>
            <a:r>
              <a:rPr lang="ru-RU" dirty="0" smtClean="0"/>
              <a:t>Одна и та же на сервере </a:t>
            </a:r>
            <a:r>
              <a:rPr lang="en-US" dirty="0" smtClean="0"/>
              <a:t>KMS </a:t>
            </a:r>
            <a:r>
              <a:rPr lang="ru-RU" dirty="0" smtClean="0"/>
              <a:t>и на клиентах</a:t>
            </a:r>
            <a:endParaRPr lang="en-US" dirty="0" smtClean="0"/>
          </a:p>
          <a:p>
            <a:pPr lvl="1"/>
            <a:r>
              <a:rPr lang="en-US" dirty="0" smtClean="0"/>
              <a:t>Windows Server 2008, Vista: SLSVC.EXE / "Software Licensing"</a:t>
            </a:r>
          </a:p>
          <a:p>
            <a:pPr lvl="1"/>
            <a:r>
              <a:rPr lang="en-US" dirty="0" smtClean="0"/>
              <a:t>Windows Server 2008 R2, Windows 7,</a:t>
            </a:r>
            <a:br>
              <a:rPr lang="en-US" dirty="0" smtClean="0"/>
            </a:br>
            <a:r>
              <a:rPr lang="en-US" dirty="0" smtClean="0"/>
              <a:t>Windows Server 2003 SP1:</a:t>
            </a:r>
            <a:br>
              <a:rPr lang="en-US" dirty="0" smtClean="0"/>
            </a:br>
            <a:r>
              <a:rPr lang="en-US" dirty="0" smtClean="0"/>
              <a:t> SPPSVC.EXE / "Software Protection"</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KMS </a:t>
            </a:r>
            <a:r>
              <a:rPr lang="ru-RU" dirty="0" smtClean="0"/>
              <a:t>и клиенты</a:t>
            </a:r>
            <a:endParaRPr lang="en-US" dirty="0"/>
          </a:p>
        </p:txBody>
      </p:sp>
      <p:sp>
        <p:nvSpPr>
          <p:cNvPr id="3" name="Content Placeholder 2"/>
          <p:cNvSpPr>
            <a:spLocks noGrp="1"/>
          </p:cNvSpPr>
          <p:nvPr>
            <p:ph type="body" sz="quarter" idx="10"/>
          </p:nvPr>
        </p:nvSpPr>
        <p:spPr>
          <a:xfrm>
            <a:off x="381000" y="1411552"/>
            <a:ext cx="8382000" cy="3600986"/>
          </a:xfrm>
        </p:spPr>
        <p:txBody>
          <a:bodyPr/>
          <a:lstStyle/>
          <a:p>
            <a:r>
              <a:rPr lang="ru-RU" sz="3600" dirty="0" smtClean="0"/>
              <a:t>По умолчанию</a:t>
            </a:r>
            <a:r>
              <a:rPr lang="en-US" sz="3600" dirty="0" smtClean="0"/>
              <a:t>, </a:t>
            </a:r>
            <a:r>
              <a:rPr lang="ru-RU" sz="3600" dirty="0" smtClean="0"/>
              <a:t>для ПО</a:t>
            </a:r>
            <a:r>
              <a:rPr lang="en-US" sz="3600" dirty="0" smtClean="0"/>
              <a:t>, </a:t>
            </a:r>
            <a:r>
              <a:rPr lang="ru-RU" sz="3600" dirty="0" smtClean="0"/>
              <a:t>поставляемого по каналам корпоративного лицензирования</a:t>
            </a:r>
            <a:r>
              <a:rPr lang="en-US" sz="3600" dirty="0" smtClean="0"/>
              <a:t>, </a:t>
            </a:r>
            <a:r>
              <a:rPr lang="ru-RU" sz="3600" dirty="0" smtClean="0"/>
              <a:t>требуется инфраструктура </a:t>
            </a:r>
            <a:r>
              <a:rPr lang="en-US" sz="3600" dirty="0" smtClean="0"/>
              <a:t>KMS </a:t>
            </a:r>
            <a:br>
              <a:rPr lang="en-US" sz="3600" dirty="0" smtClean="0"/>
            </a:br>
            <a:r>
              <a:rPr lang="en-US" sz="3600" dirty="0" smtClean="0"/>
              <a:t>(Office 2010)</a:t>
            </a:r>
          </a:p>
          <a:p>
            <a:r>
              <a:rPr lang="en-US" sz="3600" dirty="0" smtClean="0"/>
              <a:t>KMS </a:t>
            </a:r>
            <a:r>
              <a:rPr lang="ru-RU" sz="3600" dirty="0" smtClean="0">
                <a:solidFill>
                  <a:schemeClr val="tx2"/>
                </a:solidFill>
                <a:effectLst>
                  <a:outerShdw blurRad="38100" dist="38100" dir="2700000" algn="tl">
                    <a:srgbClr val="000000">
                      <a:alpha val="43137"/>
                    </a:srgbClr>
                  </a:outerShdw>
                </a:effectLst>
              </a:rPr>
              <a:t>не ведет</a:t>
            </a:r>
            <a:r>
              <a:rPr lang="ru-RU" sz="3600" dirty="0" smtClean="0"/>
              <a:t> подсчет использованных лицензий</a:t>
            </a:r>
            <a:endParaRPr lang="en-US" sz="36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230188"/>
            <a:ext cx="7924800" cy="665162"/>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ru-RU" sz="4800" b="0" i="0" u="none" strike="noStrike" kern="1200" cap="none" spc="-150" normalizeH="0" baseline="0" noProof="0" dirty="0" smtClean="0">
                <a:ln w="3175">
                  <a:noFill/>
                </a:ln>
                <a:gradFill flip="none" rotWithShape="1">
                  <a:gsLst>
                    <a:gs pos="36000">
                      <a:schemeClr val="tx1"/>
                    </a:gs>
                    <a:gs pos="86000">
                      <a:schemeClr val="tx1"/>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Установка клиентов</a:t>
            </a:r>
            <a:r>
              <a:rPr kumimoji="0" lang="ru-RU" sz="4800" b="0" i="0" u="none" strike="noStrike" kern="1200" cap="none" spc="-150" normalizeH="0" noProof="0" dirty="0" smtClean="0">
                <a:ln w="3175">
                  <a:noFill/>
                </a:ln>
                <a:gradFill flip="none" rotWithShape="1">
                  <a:gsLst>
                    <a:gs pos="36000">
                      <a:schemeClr val="tx1"/>
                    </a:gs>
                    <a:gs pos="86000">
                      <a:schemeClr val="tx1"/>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 </a:t>
            </a:r>
            <a:r>
              <a:rPr kumimoji="0" lang="en-US" sz="4800" b="0" i="0" u="none" strike="noStrike" kern="1200" cap="none" spc="-150" normalizeH="0" noProof="0" dirty="0" smtClean="0">
                <a:ln w="3175">
                  <a:noFill/>
                </a:ln>
                <a:gradFill flip="none" rotWithShape="1">
                  <a:gsLst>
                    <a:gs pos="36000">
                      <a:schemeClr val="tx1"/>
                    </a:gs>
                    <a:gs pos="86000">
                      <a:schemeClr val="tx1"/>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KMS</a:t>
            </a:r>
            <a:endParaRPr kumimoji="0" lang="en-US" sz="4800" b="0" i="0" u="none" strike="noStrike" kern="1200" cap="none" spc="-150" normalizeH="0" baseline="0" noProof="0" dirty="0" smtClean="0">
              <a:ln w="3175">
                <a:noFill/>
              </a:ln>
              <a:gradFill flip="none" rotWithShape="1">
                <a:gsLst>
                  <a:gs pos="36000">
                    <a:schemeClr val="tx1"/>
                  </a:gs>
                  <a:gs pos="86000">
                    <a:schemeClr val="tx1"/>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pic>
        <p:nvPicPr>
          <p:cNvPr id="1025" name="Picture 1" descr="G:\STEP\pid.txt.jpg"/>
          <p:cNvPicPr>
            <a:picLocks noChangeAspect="1" noChangeArrowheads="1"/>
          </p:cNvPicPr>
          <p:nvPr/>
        </p:nvPicPr>
        <p:blipFill>
          <a:blip r:embed="rId2"/>
          <a:srcRect/>
          <a:stretch>
            <a:fillRect/>
          </a:stretch>
        </p:blipFill>
        <p:spPr bwMode="auto">
          <a:xfrm>
            <a:off x="928815" y="2057906"/>
            <a:ext cx="6310185" cy="4377648"/>
          </a:xfrm>
          <a:prstGeom prst="rect">
            <a:avLst/>
          </a:prstGeom>
          <a:noFill/>
        </p:spPr>
      </p:pic>
      <p:sp>
        <p:nvSpPr>
          <p:cNvPr id="12" name="Content Placeholder 2"/>
          <p:cNvSpPr txBox="1">
            <a:spLocks/>
          </p:cNvSpPr>
          <p:nvPr/>
        </p:nvSpPr>
        <p:spPr>
          <a:xfrm>
            <a:off x="457200" y="990600"/>
            <a:ext cx="7924800" cy="997196"/>
          </a:xfrm>
          <a:prstGeom prst="rect">
            <a:avLst/>
          </a:prstGeom>
        </p:spPr>
        <p:txBody>
          <a:bodyPr vert="horz" wrap="square" lIns="0" tIns="0" rIns="0" bIns="0" rtlCol="0">
            <a:spAutoFit/>
          </a:bodyPr>
          <a:lstStyle/>
          <a:p>
            <a:pPr marL="460375" lvl="0" indent="-460375">
              <a:lnSpc>
                <a:spcPct val="90000"/>
              </a:lnSpc>
              <a:spcBef>
                <a:spcPct val="20000"/>
              </a:spcBef>
              <a:buClr>
                <a:schemeClr val="tx1"/>
              </a:buClr>
              <a:buSzPct val="70000"/>
              <a:buFont typeface="Wingdings" pitchFamily="2" charset="2"/>
              <a:buChar char="l"/>
            </a:pPr>
            <a:r>
              <a:rPr lang="en-US" sz="2400" noProof="0" dirty="0" smtClean="0">
                <a:gradFill>
                  <a:gsLst>
                    <a:gs pos="36000">
                      <a:schemeClr val="tx1"/>
                    </a:gs>
                    <a:gs pos="86000">
                      <a:schemeClr val="tx1"/>
                    </a:gs>
                  </a:gsLst>
                  <a:lin ang="5400000" scaled="0"/>
                </a:gradFill>
              </a:rPr>
              <a:t>Product Key </a:t>
            </a:r>
            <a:r>
              <a:rPr lang="ru-RU" sz="2400" dirty="0" smtClean="0">
                <a:gradFill>
                  <a:gsLst>
                    <a:gs pos="36000">
                      <a:schemeClr val="tx1"/>
                    </a:gs>
                    <a:gs pos="86000">
                      <a:schemeClr val="tx1"/>
                    </a:gs>
                  </a:gsLst>
                  <a:lin ang="5400000" scaled="0"/>
                </a:gradFill>
              </a:rPr>
              <a:t>можно найти в дистрибутиве ОС</a:t>
            </a:r>
            <a:r>
              <a:rPr lang="en-US" sz="2400" dirty="0" smtClean="0">
                <a:gradFill>
                  <a:gsLst>
                    <a:gs pos="36000">
                      <a:schemeClr val="tx1"/>
                    </a:gs>
                    <a:gs pos="86000">
                      <a:schemeClr val="tx1"/>
                    </a:gs>
                  </a:gsLst>
                  <a:lin ang="5400000" scaled="0"/>
                </a:gradFill>
              </a:rPr>
              <a:t>, </a:t>
            </a:r>
            <a:r>
              <a:rPr lang="ru-RU" sz="2400" dirty="0" smtClean="0">
                <a:gradFill>
                  <a:gsLst>
                    <a:gs pos="36000">
                      <a:schemeClr val="tx1"/>
                    </a:gs>
                    <a:gs pos="86000">
                      <a:schemeClr val="tx1"/>
                    </a:gs>
                  </a:gsLst>
                  <a:lin ang="5400000" scaled="0"/>
                </a:gradFill>
              </a:rPr>
              <a:t>поставляемой по корпоративной лицензии</a:t>
            </a:r>
            <a:r>
              <a:rPr lang="en-US" sz="2400" noProof="0" dirty="0" smtClean="0">
                <a:gradFill>
                  <a:gsLst>
                    <a:gs pos="36000">
                      <a:schemeClr val="tx1"/>
                    </a:gs>
                    <a:gs pos="86000">
                      <a:schemeClr val="tx1"/>
                    </a:gs>
                  </a:gsLst>
                  <a:lin ang="5400000" scaled="0"/>
                </a:gradFill>
              </a:rPr>
              <a:t>, </a:t>
            </a:r>
            <a:r>
              <a:rPr lang="ru-RU" sz="2400" dirty="0" smtClean="0">
                <a:gradFill>
                  <a:gsLst>
                    <a:gs pos="36000">
                      <a:schemeClr val="tx1"/>
                    </a:gs>
                    <a:gs pos="86000">
                      <a:schemeClr val="tx1"/>
                    </a:gs>
                  </a:gsLst>
                  <a:lin ang="5400000" scaled="0"/>
                </a:gradFill>
              </a:rPr>
              <a:t>в файле </a:t>
            </a:r>
            <a:r>
              <a:rPr lang="en-US" sz="2400" dirty="0" smtClean="0">
                <a:solidFill>
                  <a:schemeClr val="tx2"/>
                </a:solidFill>
                <a:effectLst>
                  <a:outerShdw blurRad="38100" dist="38100" dir="2700000" algn="tl">
                    <a:srgbClr val="000000">
                      <a:alpha val="43137"/>
                    </a:srgbClr>
                  </a:outerShdw>
                </a:effectLst>
              </a:rPr>
              <a:t>sources\pid.txt</a:t>
            </a:r>
            <a:r>
              <a:rPr lang="en-US" sz="2400" dirty="0" smtClean="0">
                <a:gradFill>
                  <a:gsLst>
                    <a:gs pos="36000">
                      <a:schemeClr val="tx1"/>
                    </a:gs>
                    <a:gs pos="86000">
                      <a:schemeClr val="tx1"/>
                    </a:gs>
                  </a:gsLst>
                  <a:lin ang="5400000" scaled="0"/>
                </a:gradFill>
              </a:rPr>
              <a:t> </a:t>
            </a:r>
            <a:r>
              <a:rPr lang="en-US" sz="2400" dirty="0" smtClean="0">
                <a:gradFill>
                  <a:gsLst>
                    <a:gs pos="36000">
                      <a:schemeClr val="tx1"/>
                    </a:gs>
                    <a:gs pos="86000">
                      <a:schemeClr val="tx1"/>
                    </a:gs>
                  </a:gsLst>
                  <a:lin ang="5400000" scaled="0"/>
                </a:gradFill>
              </a:rPr>
              <a:t>(</a:t>
            </a:r>
            <a:r>
              <a:rPr lang="ru-RU" sz="2400" dirty="0" err="1" smtClean="0">
                <a:gradFill>
                  <a:gsLst>
                    <a:gs pos="36000">
                      <a:schemeClr val="tx1"/>
                    </a:gs>
                    <a:gs pos="86000">
                      <a:schemeClr val="tx1"/>
                    </a:gs>
                  </a:gsLst>
                  <a:lin ang="5400000" scaled="0"/>
                </a:gradFill>
              </a:rPr>
              <a:t>Демо</a:t>
            </a:r>
            <a:r>
              <a:rPr lang="en-US" sz="2400" dirty="0" smtClean="0">
                <a:gradFill>
                  <a:gsLst>
                    <a:gs pos="36000">
                      <a:schemeClr val="tx1"/>
                    </a:gs>
                    <a:gs pos="86000">
                      <a:schemeClr val="tx1"/>
                    </a:gs>
                  </a:gsLst>
                  <a:lin ang="5400000" scaled="0"/>
                </a:gradFill>
              </a:rPr>
              <a:t>)</a:t>
            </a:r>
            <a:endParaRPr kumimoji="0" lang="en-US" sz="24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 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2009_MVP_Global_Summit_4x3_final">
  <a:themeElements>
    <a:clrScheme name="2009 MVP Global Summit">
      <a:dk1>
        <a:srgbClr val="000000"/>
      </a:dk1>
      <a:lt1>
        <a:srgbClr val="FFFFFF"/>
      </a:lt1>
      <a:dk2>
        <a:srgbClr val="050595"/>
      </a:dk2>
      <a:lt2>
        <a:srgbClr val="FFFF99"/>
      </a:lt2>
      <a:accent1>
        <a:srgbClr val="FFC726"/>
      </a:accent1>
      <a:accent2>
        <a:srgbClr val="003C79"/>
      </a:accent2>
      <a:accent3>
        <a:srgbClr val="B33001"/>
      </a:accent3>
      <a:accent4>
        <a:srgbClr val="12AD2A"/>
      </a:accent4>
      <a:accent5>
        <a:srgbClr val="4189DD"/>
      </a:accent5>
      <a:accent6>
        <a:srgbClr val="7E2B97"/>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3600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TEMPLATE_v15</Template>
  <TotalTime>2500</TotalTime>
  <Words>1449</Words>
  <Application>Microsoft Office PowerPoint</Application>
  <PresentationFormat>Экран (4:3)</PresentationFormat>
  <Paragraphs>284</Paragraphs>
  <Slides>31</Slides>
  <Notes>27</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Tech Ed North America 2009</vt:lpstr>
      <vt:lpstr>2009_MVP_Global_Summit_4x3_final</vt:lpstr>
      <vt:lpstr>Управление активацией Windows Vista, Windows 7 и Windows Server 2008 / 2008 R2 в корпоративной сети</vt:lpstr>
      <vt:lpstr>Product Activation</vt:lpstr>
      <vt:lpstr>Volume Activation</vt:lpstr>
      <vt:lpstr>KMS и MAK </vt:lpstr>
      <vt:lpstr>Grace Period (льготный период) </vt:lpstr>
      <vt:lpstr>KMS: Key Management Service</vt:lpstr>
      <vt:lpstr>KMS: Key Management Service</vt:lpstr>
      <vt:lpstr>KMS и клиенты</vt:lpstr>
      <vt:lpstr>Слайд 9</vt:lpstr>
      <vt:lpstr>Установка сервера KMS</vt:lpstr>
      <vt:lpstr>Обнаружение сервера KMS</vt:lpstr>
      <vt:lpstr>Автообнаружение сервера KMS</vt:lpstr>
      <vt:lpstr>Группы ключей KMS</vt:lpstr>
      <vt:lpstr>Группы ключей</vt:lpstr>
      <vt:lpstr>Группы ключей KMS</vt:lpstr>
      <vt:lpstr>Время действия активации KMS</vt:lpstr>
      <vt:lpstr>Порог активации KMS</vt:lpstr>
      <vt:lpstr>MAK: ключ многократной активации</vt:lpstr>
      <vt:lpstr>MAK: особенности</vt:lpstr>
      <vt:lpstr>MAK: замечания</vt:lpstr>
      <vt:lpstr>Утилиты Volume Activation Management Tool (VAMT)</vt:lpstr>
      <vt:lpstr>Утилиты Volume Activation Management Tool (VAMT)</vt:lpstr>
      <vt:lpstr>Утилиты SLMGR.VBS</vt:lpstr>
      <vt:lpstr>Мониторинг активаций и получение ключей KMS и MAK</vt:lpstr>
      <vt:lpstr>Volume Licensing Service Center</vt:lpstr>
      <vt:lpstr>Анализ конфигурации Выберите ваш вариант</vt:lpstr>
      <vt:lpstr>Рекомендации Основные принципы</vt:lpstr>
      <vt:lpstr>Рекомендации Основные принципы</vt:lpstr>
      <vt:lpstr>Итоги</vt:lpstr>
      <vt:lpstr>Информационные ресурсы</vt:lpstr>
      <vt:lpstr>Спасибо!</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Activation management for Windows Vista, Windows 7, and Windows Server 2008 / 2008 R2 in a corporate network</dc:title>
  <dc:subject>MCP Club</dc:subject>
  <dc:creator>Aleksandr Sushin</dc:creator>
  <dc:description/>
  <cp:lastModifiedBy>Сушин Александр Яковлевич</cp:lastModifiedBy>
  <cp:revision>230</cp:revision>
  <dcterms:created xsi:type="dcterms:W3CDTF">2009-05-10T15:30:16Z</dcterms:created>
  <dcterms:modified xsi:type="dcterms:W3CDTF">2009-11-09T11:06:54Z</dcterms:modified>
</cp:coreProperties>
</file>