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6" r:id="rId6"/>
    <p:sldId id="260" r:id="rId7"/>
    <p:sldId id="267" r:id="rId8"/>
    <p:sldId id="259" r:id="rId9"/>
    <p:sldId id="261" r:id="rId10"/>
    <p:sldId id="269" r:id="rId11"/>
    <p:sldId id="271" r:id="rId12"/>
    <p:sldId id="262" r:id="rId13"/>
    <p:sldId id="273" r:id="rId14"/>
    <p:sldId id="274" r:id="rId15"/>
    <p:sldId id="263" r:id="rId16"/>
    <p:sldId id="272" r:id="rId17"/>
    <p:sldId id="26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26"/>
  <c:chart>
    <c:plotArea>
      <c:layout>
        <c:manualLayout>
          <c:layoutTarget val="inner"/>
          <c:xMode val="edge"/>
          <c:yMode val="edge"/>
          <c:x val="0.11910959065484843"/>
          <c:y val="9.0625000000000622E-2"/>
          <c:w val="0.47467450769731095"/>
          <c:h val="0.79877250993172477"/>
        </c:manualLayout>
      </c:layout>
      <c:barChart>
        <c:barDir val="col"/>
        <c:grouping val="clustered"/>
        <c:ser>
          <c:idx val="0"/>
          <c:order val="0"/>
          <c:tx>
            <c:strRef>
              <c:f>Sheet1!$A$2</c:f>
              <c:strCache>
                <c:ptCount val="1"/>
                <c:pt idx="0">
                  <c:v>До консолидации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Физические хосты</c:v>
                </c:pt>
                <c:pt idx="1">
                  <c:v>Виртуальные машины</c:v>
                </c:pt>
              </c:strCache>
            </c:strRef>
          </c:cat>
          <c:val>
            <c:numRef>
              <c:f>Sheet1!$B$2:$C$2</c:f>
              <c:numCache>
                <c:formatCode>General</c:formatCode>
                <c:ptCount val="2"/>
                <c:pt idx="0">
                  <c:v>12</c:v>
                </c:pt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После консолидации</c:v>
                </c:pt>
              </c:strCache>
            </c:strRef>
          </c:tx>
          <c:cat>
            <c:strRef>
              <c:f>Sheet1!$B$1:$C$1</c:f>
              <c:strCache>
                <c:ptCount val="2"/>
                <c:pt idx="0">
                  <c:v>Физические хосты</c:v>
                </c:pt>
                <c:pt idx="1">
                  <c:v>Виртуальные машины</c:v>
                </c:pt>
              </c:strCache>
            </c:strRef>
          </c:cat>
          <c:val>
            <c:numRef>
              <c:f>Sheet1!$B$3:$C$3</c:f>
              <c:numCache>
                <c:formatCode>General</c:formatCode>
                <c:ptCount val="2"/>
                <c:pt idx="0">
                  <c:v>3</c:v>
                </c:pt>
                <c:pt idx="1">
                  <c:v>11</c:v>
                </c:pt>
              </c:numCache>
            </c:numRef>
          </c:val>
        </c:ser>
        <c:gapWidth val="100"/>
        <c:axId val="71074944"/>
        <c:axId val="71076480"/>
      </c:barChart>
      <c:catAx>
        <c:axId val="71074944"/>
        <c:scaling>
          <c:orientation val="minMax"/>
        </c:scaling>
        <c:axPos val="b"/>
        <c:numFmt formatCode="General" sourceLinked="1"/>
        <c:tickLblPos val="nextTo"/>
        <c:crossAx val="71076480"/>
        <c:crosses val="autoZero"/>
        <c:auto val="1"/>
        <c:lblAlgn val="ctr"/>
        <c:lblOffset val="100"/>
      </c:catAx>
      <c:valAx>
        <c:axId val="71076480"/>
        <c:scaling>
          <c:orientation val="minMax"/>
        </c:scaling>
        <c:axPos val="l"/>
        <c:majorGridlines/>
        <c:numFmt formatCode="General" sourceLinked="1"/>
        <c:tickLblPos val="nextTo"/>
        <c:crossAx val="71074944"/>
        <c:crosses val="autoZero"/>
        <c:crossBetween val="between"/>
      </c:valAx>
      <c:spPr>
        <a:noFill/>
        <a:ln w="21485">
          <a:noFill/>
        </a:ln>
      </c:spPr>
    </c:plotArea>
    <c:legend>
      <c:legendPos val="r"/>
      <c:layout/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B977C-6B11-4235-AAE2-159FE10EC66B}" type="datetimeFigureOut">
              <a:rPr lang="ru-RU" smtClean="0"/>
              <a:pPr/>
              <a:t>09.11.2009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7EDF-CBA7-4B1D-83E3-CD2024D064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B977C-6B11-4235-AAE2-159FE10EC66B}" type="datetimeFigureOut">
              <a:rPr lang="ru-RU" smtClean="0"/>
              <a:pPr/>
              <a:t>09.11.2009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7EDF-CBA7-4B1D-83E3-CD2024D064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B977C-6B11-4235-AAE2-159FE10EC66B}" type="datetimeFigureOut">
              <a:rPr lang="ru-RU" smtClean="0"/>
              <a:pPr/>
              <a:t>09.11.2009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7EDF-CBA7-4B1D-83E3-CD2024D064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B977C-6B11-4235-AAE2-159FE10EC66B}" type="datetimeFigureOut">
              <a:rPr lang="ru-RU" smtClean="0"/>
              <a:pPr/>
              <a:t>09.11.2009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7EDF-CBA7-4B1D-83E3-CD2024D064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B977C-6B11-4235-AAE2-159FE10EC66B}" type="datetimeFigureOut">
              <a:rPr lang="ru-RU" smtClean="0"/>
              <a:pPr/>
              <a:t>09.11.2009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7EDF-CBA7-4B1D-83E3-CD2024D064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B977C-6B11-4235-AAE2-159FE10EC66B}" type="datetimeFigureOut">
              <a:rPr lang="ru-RU" smtClean="0"/>
              <a:pPr/>
              <a:t>09.11.2009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7EDF-CBA7-4B1D-83E3-CD2024D064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B977C-6B11-4235-AAE2-159FE10EC66B}" type="datetimeFigureOut">
              <a:rPr lang="ru-RU" smtClean="0"/>
              <a:pPr/>
              <a:t>09.11.2009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7EDF-CBA7-4B1D-83E3-CD2024D064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B977C-6B11-4235-AAE2-159FE10EC66B}" type="datetimeFigureOut">
              <a:rPr lang="ru-RU" smtClean="0"/>
              <a:pPr/>
              <a:t>09.11.2009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7EDF-CBA7-4B1D-83E3-CD2024D064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B977C-6B11-4235-AAE2-159FE10EC66B}" type="datetimeFigureOut">
              <a:rPr lang="ru-RU" smtClean="0"/>
              <a:pPr/>
              <a:t>09.11.2009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7EDF-CBA7-4B1D-83E3-CD2024D064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B977C-6B11-4235-AAE2-159FE10EC66B}" type="datetimeFigureOut">
              <a:rPr lang="ru-RU" smtClean="0"/>
              <a:pPr/>
              <a:t>09.11.2009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7EDF-CBA7-4B1D-83E3-CD2024D064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B977C-6B11-4235-AAE2-159FE10EC66B}" type="datetimeFigureOut">
              <a:rPr lang="ru-RU" smtClean="0"/>
              <a:pPr/>
              <a:t>09.11.2009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17EDF-CBA7-4B1D-83E3-CD2024D064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B977C-6B11-4235-AAE2-159FE10EC66B}" type="datetimeFigureOut">
              <a:rPr lang="ru-RU" smtClean="0"/>
              <a:pPr/>
              <a:t>09.11.2009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17EDF-CBA7-4B1D-83E3-CD2024D0643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ibmdsseries.com/" TargetMode="External"/><Relationship Id="rId2" Type="http://schemas.openxmlformats.org/officeDocument/2006/relationships/hyperlink" Target="http://h41156.www4.hp.com/education/details.aspx?cc=ru&amp;ll=ru&amp;id=1766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logs.technet.com/vm/archive/2008/09/20/system-center-virtual-machine-manager-2008.aspx" TargetMode="External"/><Relationship Id="rId5" Type="http://schemas.openxmlformats.org/officeDocument/2006/relationships/hyperlink" Target="http://blogs.technet.com/vm/" TargetMode="External"/><Relationship Id="rId4" Type="http://schemas.openxmlformats.org/officeDocument/2006/relationships/hyperlink" Target="http://blogs.technet.com/abeshkov/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86050" y="4857760"/>
            <a:ext cx="5500726" cy="1143008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Виктор Коновалов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ru-RU" sz="2400" dirty="0" smtClean="0"/>
              <a:t> ИВЦ Правительства Пермского Края</a:t>
            </a:r>
            <a:br>
              <a:rPr lang="ru-RU" sz="2400" dirty="0" smtClean="0"/>
            </a:br>
            <a:r>
              <a:rPr lang="en-US" sz="2400" dirty="0" smtClean="0"/>
              <a:t>vmind.ru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2285992"/>
            <a:ext cx="6400800" cy="1752600"/>
          </a:xfrm>
        </p:spPr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Выбор аппаратно-программной архитектуры системы виртуализации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Выбор серверов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>
              <a:buNone/>
            </a:pPr>
            <a:r>
              <a:rPr lang="ru-RU" sz="1800" b="1" dirty="0" smtClean="0"/>
              <a:t>Критерии выбора</a:t>
            </a:r>
          </a:p>
          <a:p>
            <a:r>
              <a:rPr lang="ru-RU" sz="1800" dirty="0" smtClean="0"/>
              <a:t>Бренд</a:t>
            </a:r>
          </a:p>
          <a:p>
            <a:pPr lvl="1"/>
            <a:r>
              <a:rPr lang="ru-RU" sz="1400" dirty="0" smtClean="0"/>
              <a:t>Наличие сервис центра</a:t>
            </a:r>
          </a:p>
          <a:p>
            <a:pPr lvl="1"/>
            <a:r>
              <a:rPr lang="ru-RU" sz="1400" dirty="0" smtClean="0"/>
              <a:t>Наличие складов в России</a:t>
            </a:r>
          </a:p>
          <a:p>
            <a:pPr lvl="1"/>
            <a:r>
              <a:rPr lang="ru-RU" sz="1400" dirty="0" smtClean="0"/>
              <a:t>Наличие специалистов</a:t>
            </a:r>
          </a:p>
          <a:p>
            <a:pPr lvl="1"/>
            <a:r>
              <a:rPr lang="ru-RU" sz="1400" dirty="0" smtClean="0"/>
              <a:t>Конструктивный подход</a:t>
            </a:r>
          </a:p>
          <a:p>
            <a:r>
              <a:rPr lang="ru-RU" sz="1800" dirty="0" smtClean="0"/>
              <a:t>Функционал</a:t>
            </a:r>
          </a:p>
          <a:p>
            <a:pPr lvl="1"/>
            <a:r>
              <a:rPr lang="en-US" sz="1400" dirty="0" smtClean="0"/>
              <a:t>HCL</a:t>
            </a:r>
          </a:p>
          <a:p>
            <a:pPr lvl="1"/>
            <a:r>
              <a:rPr lang="ru-RU" sz="1400" dirty="0" smtClean="0"/>
              <a:t>Производительность</a:t>
            </a:r>
          </a:p>
          <a:p>
            <a:pPr lvl="1"/>
            <a:r>
              <a:rPr lang="ru-RU" sz="1400" dirty="0" err="1" smtClean="0"/>
              <a:t>Масштабируемость</a:t>
            </a:r>
            <a:r>
              <a:rPr lang="ru-RU" sz="1400" dirty="0" smtClean="0"/>
              <a:t> (тут стоит большой </a:t>
            </a:r>
            <a:r>
              <a:rPr lang="ru-RU" sz="1400" dirty="0" err="1" smtClean="0"/>
              <a:t>смайл</a:t>
            </a:r>
            <a:r>
              <a:rPr lang="ru-RU" sz="1400" dirty="0" smtClean="0"/>
              <a:t>)</a:t>
            </a:r>
          </a:p>
          <a:p>
            <a:pPr lvl="1"/>
            <a:r>
              <a:rPr lang="ru-RU" sz="1400" dirty="0" smtClean="0"/>
              <a:t>Централизация управления</a:t>
            </a:r>
          </a:p>
          <a:p>
            <a:pPr lvl="1"/>
            <a:r>
              <a:rPr lang="ru-RU" sz="1400" dirty="0" smtClean="0"/>
              <a:t>Перспективность</a:t>
            </a:r>
          </a:p>
          <a:p>
            <a:r>
              <a:rPr lang="ru-RU" sz="1800" dirty="0" smtClean="0"/>
              <a:t>Цена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Требования к серверам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 marL="342900" lvl="1" indent="-342900">
              <a:buNone/>
            </a:pPr>
            <a:r>
              <a:rPr lang="ru-RU" sz="1800" b="1" dirty="0" smtClean="0"/>
              <a:t>Серверы х86</a:t>
            </a:r>
          </a:p>
          <a:p>
            <a:pPr lvl="1"/>
            <a:r>
              <a:rPr lang="ru-RU" sz="1800" dirty="0" smtClean="0"/>
              <a:t>современные процессоры (</a:t>
            </a:r>
            <a:r>
              <a:rPr lang="en-US" sz="1800" dirty="0" smtClean="0"/>
              <a:t>64-bit, VT, DEP)</a:t>
            </a:r>
          </a:p>
          <a:p>
            <a:pPr lvl="1"/>
            <a:r>
              <a:rPr lang="ru-RU" sz="1800" dirty="0" smtClean="0"/>
              <a:t>много памяти</a:t>
            </a:r>
          </a:p>
          <a:p>
            <a:pPr lvl="1"/>
            <a:r>
              <a:rPr lang="ru-RU" sz="1800" dirty="0" smtClean="0"/>
              <a:t>сетевые адаптеры 1 </a:t>
            </a:r>
            <a:r>
              <a:rPr lang="en-US" sz="1800" dirty="0" err="1" smtClean="0"/>
              <a:t>Gb</a:t>
            </a:r>
            <a:r>
              <a:rPr lang="en-US" sz="1800" dirty="0" smtClean="0"/>
              <a:t> </a:t>
            </a:r>
            <a:r>
              <a:rPr lang="ru-RU" sz="1800" dirty="0" smtClean="0"/>
              <a:t>(много штук)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14356"/>
          </a:xfrm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Программная часть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>
              <a:buNone/>
            </a:pPr>
            <a:r>
              <a:rPr lang="ru-RU" sz="1800" b="1" dirty="0" smtClean="0"/>
              <a:t>Тип</a:t>
            </a:r>
            <a:r>
              <a:rPr lang="ru-RU" sz="1800" b="1" dirty="0"/>
              <a:t>ы</a:t>
            </a:r>
            <a:r>
              <a:rPr lang="ru-RU" sz="1800" b="1" dirty="0" smtClean="0"/>
              <a:t> гипервизоров</a:t>
            </a:r>
          </a:p>
          <a:p>
            <a:r>
              <a:rPr lang="en-US" sz="1800" dirty="0" smtClean="0"/>
              <a:t>Type 1 (native, bare-metal)</a:t>
            </a:r>
          </a:p>
          <a:p>
            <a:pPr lvl="1"/>
            <a:r>
              <a:rPr lang="en-US" sz="1800" dirty="0" smtClean="0"/>
              <a:t>Hyper-V/MS Server with </a:t>
            </a:r>
            <a:r>
              <a:rPr lang="en-US" sz="1800" smtClean="0"/>
              <a:t>Hyper-V role</a:t>
            </a:r>
            <a:endParaRPr lang="en-US" sz="1800" dirty="0" smtClean="0"/>
          </a:p>
          <a:p>
            <a:pPr lvl="1"/>
            <a:r>
              <a:rPr lang="en-US" sz="1800" dirty="0" smtClean="0"/>
              <a:t>ESX/</a:t>
            </a:r>
            <a:r>
              <a:rPr lang="en-US" sz="1800" dirty="0" err="1" smtClean="0"/>
              <a:t>ESXi</a:t>
            </a:r>
            <a:endParaRPr lang="en-US" sz="1800" dirty="0" smtClean="0"/>
          </a:p>
          <a:p>
            <a:pPr lvl="1"/>
            <a:r>
              <a:rPr lang="en-US" sz="1800" dirty="0" smtClean="0"/>
              <a:t>XEN</a:t>
            </a:r>
          </a:p>
          <a:p>
            <a:r>
              <a:rPr lang="en-US" sz="1800" dirty="0" smtClean="0"/>
              <a:t>Type 2 </a:t>
            </a:r>
            <a:r>
              <a:rPr lang="ru-RU" sz="1800" dirty="0" smtClean="0"/>
              <a:t>(</a:t>
            </a:r>
            <a:r>
              <a:rPr lang="en-US" sz="1800" dirty="0" smtClean="0"/>
              <a:t>hosted)</a:t>
            </a:r>
          </a:p>
          <a:p>
            <a:pPr lvl="1"/>
            <a:r>
              <a:rPr lang="en-US" sz="1800" dirty="0" smtClean="0"/>
              <a:t>VMware Server</a:t>
            </a:r>
          </a:p>
          <a:p>
            <a:pPr lvl="1"/>
            <a:r>
              <a:rPr lang="en-US" sz="1800" dirty="0" smtClean="0"/>
              <a:t>Virtual Server</a:t>
            </a:r>
          </a:p>
          <a:p>
            <a:pPr>
              <a:buNone/>
            </a:pPr>
            <a:r>
              <a:rPr lang="en-US" dirty="0"/>
              <a:t>	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Архитектура </a:t>
            </a:r>
            <a:r>
              <a:rPr lang="en-US" sz="3200" dirty="0" smtClean="0">
                <a:solidFill>
                  <a:schemeClr val="bg1"/>
                </a:solidFill>
              </a:rPr>
              <a:t>Hyper-V</a:t>
            </a:r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000108"/>
            <a:ext cx="65272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Архитектура </a:t>
            </a:r>
            <a:r>
              <a:rPr lang="en-US" sz="3200" dirty="0" smtClean="0">
                <a:solidFill>
                  <a:schemeClr val="bg1"/>
                </a:solidFill>
              </a:rPr>
              <a:t>ESX</a:t>
            </a:r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5950" y="1948656"/>
            <a:ext cx="5372100" cy="382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Сравнение гипервизоров</a:t>
            </a:r>
            <a:endParaRPr lang="ru-RU" sz="3200" dirty="0">
              <a:solidFill>
                <a:schemeClr val="bg1"/>
              </a:solidFill>
            </a:endParaRPr>
          </a:p>
        </p:txBody>
      </p:sp>
      <p:pic>
        <p:nvPicPr>
          <p:cNvPr id="4" name="Содержимое 3" descr="compar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90640" y="928688"/>
            <a:ext cx="5677094" cy="5572125"/>
          </a:xfr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sz="3200" dirty="0" err="1" smtClean="0">
                <a:solidFill>
                  <a:schemeClr val="bg1"/>
                </a:solidFill>
              </a:rPr>
              <a:t>Полезняшки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Учебный центр </a:t>
            </a:r>
            <a:r>
              <a:rPr lang="en-US" dirty="0" smtClean="0"/>
              <a:t>HP </a:t>
            </a:r>
            <a:r>
              <a:rPr lang="ru-RU" dirty="0" smtClean="0"/>
              <a:t>Россия</a:t>
            </a:r>
          </a:p>
          <a:p>
            <a:pPr lvl="1"/>
            <a:r>
              <a:rPr lang="ru-RU" dirty="0" err="1" smtClean="0"/>
              <a:t>VMware</a:t>
            </a:r>
            <a:r>
              <a:rPr lang="ru-RU" dirty="0" smtClean="0"/>
              <a:t> </a:t>
            </a:r>
            <a:r>
              <a:rPr lang="ru-RU" dirty="0" err="1" smtClean="0"/>
              <a:t>vSphere</a:t>
            </a:r>
            <a:r>
              <a:rPr lang="ru-RU" dirty="0" smtClean="0"/>
              <a:t> [v4]: обзор возможностей (дистанционный курс) 20/11/2009 </a:t>
            </a:r>
            <a:r>
              <a:rPr lang="en-US" dirty="0" smtClean="0">
                <a:hlinkClick r:id="rId2"/>
              </a:rPr>
              <a:t>http://h41156.www4.hp.com/education/details.aspx?cc=ru&amp;ll=ru&amp;id=17668</a:t>
            </a:r>
            <a:endParaRPr lang="ru-RU" dirty="0" smtClean="0"/>
          </a:p>
          <a:p>
            <a:r>
              <a:rPr lang="en-US" dirty="0" smtClean="0"/>
              <a:t>Iceberg Pricing Tool </a:t>
            </a:r>
            <a:r>
              <a:rPr lang="en-US" dirty="0" smtClean="0">
                <a:hlinkClick r:id="rId3"/>
              </a:rPr>
              <a:t>http://ibmdsseries.com/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http://blogs.technet.com/abeshkov/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http://blogs.technet.com/vm/</a:t>
            </a:r>
            <a:endParaRPr lang="en-US" dirty="0" smtClean="0"/>
          </a:p>
          <a:p>
            <a:r>
              <a:rPr lang="en-US" smtClean="0">
                <a:hlinkClick r:id="rId6"/>
              </a:rPr>
              <a:t>http://blogs.technet.com/vm/archive/2008/09/20/system-center-virtual-machine-manager-2008.aspx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ru-RU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Вопросы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64347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9600" b="1" dirty="0" smtClean="0"/>
              <a:t>Есть вопросы?</a:t>
            </a:r>
          </a:p>
          <a:p>
            <a:pPr algn="ctr">
              <a:buNone/>
            </a:pPr>
            <a:r>
              <a:rPr lang="ru-RU" sz="9600" b="1" dirty="0" smtClean="0"/>
              <a:t>Ответы на </a:t>
            </a:r>
            <a:r>
              <a:rPr lang="en-US" sz="96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vMind.RU</a:t>
            </a:r>
            <a:endParaRPr lang="ru-RU" sz="9600" b="1" u="sng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142852"/>
            <a:ext cx="5214974" cy="511156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ИВЦ Пермского края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8229600" cy="5214974"/>
          </a:xfrm>
        </p:spPr>
        <p:txBody>
          <a:bodyPr>
            <a:noAutofit/>
          </a:bodyPr>
          <a:lstStyle/>
          <a:p>
            <a:r>
              <a:rPr lang="ru-RU" sz="1400" dirty="0" smtClean="0"/>
              <a:t>Основной целью деятельности Информационно-вычислительного центра является развитие и применение информационных и коммуникационных технологий в органах государственной власти и органах местного самоуправления Пермского края.</a:t>
            </a:r>
          </a:p>
          <a:p>
            <a:pPr>
              <a:buNone/>
            </a:pPr>
            <a:r>
              <a:rPr lang="ru-RU" sz="1400" b="1" dirty="0" smtClean="0"/>
              <a:t>Основные направления деятельности: </a:t>
            </a:r>
          </a:p>
          <a:p>
            <a:r>
              <a:rPr lang="ru-RU" sz="1400" dirty="0" smtClean="0"/>
              <a:t>разработка, внедрение и сопровождение автоматизированных информационных систем и программных средств; </a:t>
            </a:r>
          </a:p>
          <a:p>
            <a:r>
              <a:rPr lang="ru-RU" sz="1400" dirty="0" smtClean="0"/>
              <a:t>установка, монтаж, наладка, испытание, ремонт и сервисное обслуживание технологического оборудования, вычислительной и организационной техники; </a:t>
            </a:r>
          </a:p>
          <a:p>
            <a:r>
              <a:rPr lang="ru-RU" sz="1400" dirty="0" smtClean="0"/>
              <a:t>внедрение, установка, монтаж, наладка, испытание, ремонт и сервисное обслуживание технических средств защиты информации и программных средств защиты информации от несанкционированного доступа; </a:t>
            </a:r>
          </a:p>
          <a:p>
            <a:r>
              <a:rPr lang="ru-RU" sz="1400" dirty="0" smtClean="0"/>
              <a:t>формирование, развитие и администрирование баз данных; </a:t>
            </a:r>
          </a:p>
          <a:p>
            <a:r>
              <a:rPr lang="ru-RU" sz="1400" dirty="0" smtClean="0"/>
              <a:t>проектирование, строительство и эксплуатация структурированных кабельных сетей; </a:t>
            </a:r>
          </a:p>
          <a:p>
            <a:r>
              <a:rPr lang="ru-RU" sz="1400" dirty="0" smtClean="0"/>
              <a:t>предоставление услуг передачи данных и </a:t>
            </a:r>
            <a:r>
              <a:rPr lang="ru-RU" sz="1400" dirty="0" err="1" smtClean="0"/>
              <a:t>телематических</a:t>
            </a:r>
            <a:r>
              <a:rPr lang="ru-RU" sz="1400" dirty="0" smtClean="0"/>
              <a:t> служб; </a:t>
            </a:r>
          </a:p>
          <a:p>
            <a:r>
              <a:rPr lang="ru-RU" sz="1400" dirty="0" smtClean="0"/>
              <a:t>приобретение программных средств, технологического оборудования, вычислительной и организационной техники; </a:t>
            </a:r>
          </a:p>
          <a:p>
            <a:r>
              <a:rPr lang="ru-RU" sz="1400" dirty="0" smtClean="0"/>
              <a:t>организация и проведение курсов по обучению и повышению квалификации в сфере информационных и коммуникационных технологий; </a:t>
            </a:r>
          </a:p>
          <a:p>
            <a:r>
              <a:rPr lang="ru-RU" sz="1400" dirty="0" smtClean="0"/>
              <a:t>технологический инжиниринг, оказание рекламно-консультационных и посреднических услуг в сфере информационных и коммуникационных технологий.</a:t>
            </a: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Целевой бизнес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Категории бизнеса</a:t>
            </a:r>
          </a:p>
          <a:p>
            <a:r>
              <a:rPr lang="en-US" sz="1800" dirty="0" smtClean="0"/>
              <a:t>SOHO </a:t>
            </a:r>
            <a:r>
              <a:rPr lang="ru-RU" sz="1800" dirty="0" smtClean="0"/>
              <a:t>(домашний офис-малый офис)</a:t>
            </a:r>
          </a:p>
          <a:p>
            <a:pPr lvl="1"/>
            <a:r>
              <a:rPr lang="ru-RU" sz="1800" dirty="0" smtClean="0"/>
              <a:t>данные и сервисы не консолидированы</a:t>
            </a:r>
            <a:endParaRPr lang="en-US" sz="1800" dirty="0" smtClean="0"/>
          </a:p>
          <a:p>
            <a:pPr lvl="1"/>
            <a:r>
              <a:rPr lang="ru-RU" sz="1800" dirty="0"/>
              <a:t>до </a:t>
            </a:r>
            <a:r>
              <a:rPr lang="en-US" sz="1800" dirty="0"/>
              <a:t>3-5</a:t>
            </a:r>
            <a:r>
              <a:rPr lang="ru-RU" sz="1800" dirty="0"/>
              <a:t> рабочих мест</a:t>
            </a:r>
          </a:p>
          <a:p>
            <a:pPr lvl="1"/>
            <a:r>
              <a:rPr lang="ru-RU" sz="1800" dirty="0"/>
              <a:t>10-20 рабочих мест</a:t>
            </a:r>
            <a:endParaRPr lang="en-US" sz="1800" dirty="0"/>
          </a:p>
          <a:p>
            <a:r>
              <a:rPr lang="en-US" sz="1800" dirty="0" smtClean="0"/>
              <a:t>SMB</a:t>
            </a:r>
            <a:r>
              <a:rPr lang="ru-RU" sz="1800" dirty="0" smtClean="0"/>
              <a:t> (малый и средний бизнес)</a:t>
            </a:r>
          </a:p>
          <a:p>
            <a:pPr lvl="1"/>
            <a:r>
              <a:rPr lang="ru-RU" sz="1800" dirty="0" smtClean="0"/>
              <a:t>часть данных и сервисов консолидирована</a:t>
            </a:r>
            <a:endParaRPr lang="en-US" sz="1800" dirty="0" smtClean="0"/>
          </a:p>
          <a:p>
            <a:pPr lvl="1"/>
            <a:r>
              <a:rPr lang="ru-RU" sz="1800" dirty="0" smtClean="0"/>
              <a:t>20-50 рабочих мест, 1-5 серверов</a:t>
            </a:r>
          </a:p>
          <a:p>
            <a:pPr lvl="1"/>
            <a:r>
              <a:rPr lang="ru-RU" sz="1800" dirty="0" smtClean="0"/>
              <a:t>100-500 рабочих мест, 10-20 серверов</a:t>
            </a:r>
          </a:p>
          <a:p>
            <a:pPr lvl="1"/>
            <a:r>
              <a:rPr lang="ru-RU" sz="1800" dirty="0" smtClean="0"/>
              <a:t>500-1000 рабочих мест, 20-50 серверов</a:t>
            </a:r>
          </a:p>
          <a:p>
            <a:r>
              <a:rPr lang="en-US" sz="1800" dirty="0" smtClean="0"/>
              <a:t>Enterprise</a:t>
            </a:r>
            <a:endParaRPr lang="ru-RU" sz="1800" dirty="0" smtClean="0"/>
          </a:p>
          <a:p>
            <a:pPr lvl="1"/>
            <a:r>
              <a:rPr lang="ru-RU" sz="1800" dirty="0" smtClean="0"/>
              <a:t>данны</a:t>
            </a:r>
            <a:r>
              <a:rPr lang="ru-RU" sz="1800" dirty="0"/>
              <a:t>е</a:t>
            </a:r>
            <a:r>
              <a:rPr lang="ru-RU" sz="1800" dirty="0" smtClean="0"/>
              <a:t> и сервисы консолидирована</a:t>
            </a:r>
            <a:endParaRPr lang="en-US" sz="1800" dirty="0" smtClean="0"/>
          </a:p>
          <a:p>
            <a:pPr lvl="1"/>
            <a:r>
              <a:rPr lang="ru-RU" sz="1800" dirty="0" smtClean="0"/>
              <a:t>свыше 1000 рабочих мест, сотни серверов</a:t>
            </a:r>
          </a:p>
          <a:p>
            <a:pPr lvl="1"/>
            <a:endParaRPr lang="ru-RU" sz="1400" dirty="0" smtClean="0"/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2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13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Цели виртуализации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6400" b="1" dirty="0" smtClean="0"/>
              <a:t>Субъективные причины</a:t>
            </a:r>
          </a:p>
          <a:p>
            <a:pPr>
              <a:buNone/>
            </a:pPr>
            <a:r>
              <a:rPr lang="ru-RU" sz="6400" dirty="0" smtClean="0"/>
              <a:t>Мы хотим:</a:t>
            </a:r>
          </a:p>
          <a:p>
            <a:pPr lvl="1"/>
            <a:r>
              <a:rPr lang="ru-RU" sz="5600" dirty="0" smtClean="0"/>
              <a:t>сократить расходы на персонал/остановить рост штата</a:t>
            </a:r>
          </a:p>
          <a:p>
            <a:pPr lvl="1"/>
            <a:r>
              <a:rPr lang="ru-RU" sz="5600" dirty="0" smtClean="0"/>
              <a:t>сократить расходы на электропитание, резервное питание</a:t>
            </a:r>
          </a:p>
          <a:p>
            <a:pPr lvl="1"/>
            <a:r>
              <a:rPr lang="ru-RU" sz="5600" dirty="0" smtClean="0"/>
              <a:t>сократить расходы на кондиционирование и вентиляцию</a:t>
            </a:r>
          </a:p>
          <a:p>
            <a:pPr lvl="1"/>
            <a:r>
              <a:rPr lang="ru-RU" sz="5600" dirty="0" smtClean="0"/>
              <a:t>сократить площади под ЦОД</a:t>
            </a:r>
          </a:p>
          <a:p>
            <a:pPr lvl="1"/>
            <a:r>
              <a:rPr lang="ru-RU" sz="5600" dirty="0" smtClean="0"/>
              <a:t>сократить сверхурочные работы персонала</a:t>
            </a:r>
          </a:p>
          <a:p>
            <a:pPr lvl="1"/>
            <a:r>
              <a:rPr lang="ru-RU" sz="5600" dirty="0" smtClean="0"/>
              <a:t>сократить стоимость серверных лицензий</a:t>
            </a:r>
          </a:p>
          <a:p>
            <a:pPr lvl="1"/>
            <a:r>
              <a:rPr lang="ru-RU" sz="5600" dirty="0" smtClean="0"/>
              <a:t>сократить затраты на покупку серверов</a:t>
            </a:r>
          </a:p>
          <a:p>
            <a:pPr lvl="1"/>
            <a:r>
              <a:rPr lang="ru-RU" sz="5600" dirty="0" smtClean="0"/>
              <a:t>сократить расходы на сетевое оборудование</a:t>
            </a:r>
          </a:p>
          <a:p>
            <a:pPr lvl="1"/>
            <a:r>
              <a:rPr lang="ru-RU" sz="5600" dirty="0" smtClean="0"/>
              <a:t>сократить расходы на кабельные соединения</a:t>
            </a:r>
          </a:p>
          <a:p>
            <a:pPr lvl="1"/>
            <a:r>
              <a:rPr lang="ru-RU" sz="5600" dirty="0" smtClean="0"/>
              <a:t>сократить расходы на устройства удаленного управления</a:t>
            </a:r>
          </a:p>
          <a:p>
            <a:pPr lvl="1"/>
            <a:r>
              <a:rPr lang="ru-RU" sz="5600" dirty="0" smtClean="0"/>
              <a:t>ускорить время внедрения новых сервисов</a:t>
            </a:r>
          </a:p>
          <a:p>
            <a:pPr lvl="1"/>
            <a:r>
              <a:rPr lang="ru-RU" sz="5600" dirty="0" smtClean="0"/>
              <a:t>повысить технологичность </a:t>
            </a:r>
            <a:r>
              <a:rPr lang="ru-RU" sz="5600" dirty="0" err="1" smtClean="0"/>
              <a:t>ИТ-сервисов</a:t>
            </a:r>
            <a:endParaRPr lang="ru-RU" sz="5600" dirty="0" smtClean="0"/>
          </a:p>
          <a:p>
            <a:pPr lvl="1"/>
            <a:r>
              <a:rPr lang="ru-RU" sz="5600" dirty="0" smtClean="0"/>
              <a:t>достичь доступности сервисов 99,9+</a:t>
            </a:r>
          </a:p>
          <a:p>
            <a:pPr lvl="1"/>
            <a:r>
              <a:rPr lang="ru-RU" sz="5600" dirty="0" smtClean="0"/>
              <a:t>централизовать управление серверами</a:t>
            </a:r>
          </a:p>
          <a:p>
            <a:pPr lvl="1"/>
            <a:r>
              <a:rPr lang="ru-RU" sz="5600" dirty="0" smtClean="0"/>
              <a:t>получить нужную скорость сервисов по требованию (динамически выделять нужное количество ресурсов для сервисов)</a:t>
            </a:r>
          </a:p>
          <a:p>
            <a:pPr lvl="1"/>
            <a:r>
              <a:rPr lang="ru-RU" sz="5600" dirty="0" smtClean="0"/>
              <a:t>получить большую ёмкость для данных</a:t>
            </a:r>
          </a:p>
          <a:p>
            <a:pPr lvl="1"/>
            <a:r>
              <a:rPr lang="ru-RU" sz="5600" dirty="0" smtClean="0"/>
              <a:t>не </a:t>
            </a:r>
            <a:r>
              <a:rPr lang="ru-RU" sz="5600" dirty="0" err="1" smtClean="0"/>
              <a:t>заморачиваться</a:t>
            </a:r>
            <a:r>
              <a:rPr lang="ru-RU" sz="5600" dirty="0" smtClean="0"/>
              <a:t> покупкой новых железок под новые идеи (получить ресурсы по требованию, например, для разворачивания тестовых сред)</a:t>
            </a:r>
          </a:p>
          <a:p>
            <a:pPr lvl="1">
              <a:lnSpc>
                <a:spcPct val="80000"/>
              </a:lnSpc>
            </a:pPr>
            <a:r>
              <a:rPr lang="ru-RU" sz="5600" dirty="0" smtClean="0"/>
              <a:t>выполнять регламенты с железом в рабочее время</a:t>
            </a:r>
          </a:p>
          <a:p>
            <a:pPr lvl="1">
              <a:lnSpc>
                <a:spcPct val="80000"/>
              </a:lnSpc>
            </a:pPr>
            <a:r>
              <a:rPr lang="ru-RU" sz="5600" dirty="0" smtClean="0"/>
              <a:t>сэкономить на лицензиях</a:t>
            </a:r>
          </a:p>
          <a:p>
            <a:pPr lvl="1"/>
            <a:endParaRPr lang="ru-RU" sz="3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Возможность виртуализации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928670"/>
            <a:ext cx="8229600" cy="519749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Объективные причины</a:t>
            </a:r>
          </a:p>
          <a:p>
            <a:pPr>
              <a:buNone/>
            </a:pPr>
            <a:r>
              <a:rPr lang="ru-RU" sz="1800" dirty="0" smtClean="0"/>
              <a:t>Мы можем:</a:t>
            </a:r>
          </a:p>
          <a:p>
            <a:pPr lvl="1">
              <a:lnSpc>
                <a:spcPct val="80000"/>
              </a:lnSpc>
            </a:pPr>
            <a:r>
              <a:rPr lang="ru-RU" sz="1500" dirty="0" smtClean="0"/>
              <a:t>консолидировать данные</a:t>
            </a:r>
          </a:p>
          <a:p>
            <a:pPr lvl="1">
              <a:lnSpc>
                <a:spcPct val="80000"/>
              </a:lnSpc>
            </a:pPr>
            <a:r>
              <a:rPr lang="ru-RU" sz="1500" dirty="0" smtClean="0"/>
              <a:t>повысить загрузку серверов</a:t>
            </a:r>
          </a:p>
          <a:p>
            <a:pPr>
              <a:lnSpc>
                <a:spcPct val="80000"/>
              </a:lnSpc>
              <a:buNone/>
            </a:pPr>
            <a:r>
              <a:rPr lang="ru-RU" sz="1900" dirty="0" smtClean="0"/>
              <a:t>Оценка возможности</a:t>
            </a:r>
          </a:p>
          <a:p>
            <a:pPr lvl="1">
              <a:lnSpc>
                <a:spcPct val="80000"/>
              </a:lnSpc>
            </a:pPr>
            <a:r>
              <a:rPr lang="en-US" sz="1500" dirty="0" err="1" smtClean="0"/>
              <a:t>Vmware</a:t>
            </a:r>
            <a:r>
              <a:rPr lang="en-US" sz="1500" dirty="0" smtClean="0"/>
              <a:t> Capacity Planner</a:t>
            </a:r>
          </a:p>
          <a:p>
            <a:pPr lvl="1">
              <a:lnSpc>
                <a:spcPct val="80000"/>
              </a:lnSpc>
            </a:pPr>
            <a:r>
              <a:rPr lang="ru-RU" sz="1500" dirty="0" err="1" smtClean="0"/>
              <a:t>Microsoft</a:t>
            </a:r>
            <a:r>
              <a:rPr lang="ru-RU" sz="1500" dirty="0" smtClean="0"/>
              <a:t> </a:t>
            </a:r>
            <a:r>
              <a:rPr lang="ru-RU" sz="1500" dirty="0" err="1" smtClean="0"/>
              <a:t>Assessment</a:t>
            </a:r>
            <a:r>
              <a:rPr lang="ru-RU" sz="1500" dirty="0" smtClean="0"/>
              <a:t> </a:t>
            </a:r>
            <a:r>
              <a:rPr lang="ru-RU" sz="1500" dirty="0" err="1" smtClean="0"/>
              <a:t>and</a:t>
            </a:r>
            <a:r>
              <a:rPr lang="ru-RU" sz="1500" dirty="0" smtClean="0"/>
              <a:t> </a:t>
            </a:r>
            <a:r>
              <a:rPr lang="ru-RU" sz="1500" dirty="0" err="1" smtClean="0"/>
              <a:t>Planning</a:t>
            </a:r>
            <a:r>
              <a:rPr lang="ru-RU" sz="1500" dirty="0" smtClean="0"/>
              <a:t> </a:t>
            </a:r>
            <a:r>
              <a:rPr lang="ru-RU" sz="1500" dirty="0" err="1" smtClean="0"/>
              <a:t>Toolkit</a:t>
            </a:r>
            <a:r>
              <a:rPr lang="ru-RU" sz="1500" dirty="0" smtClean="0"/>
              <a:t> </a:t>
            </a:r>
          </a:p>
        </p:txBody>
      </p:sp>
      <p:graphicFrame>
        <p:nvGraphicFramePr>
          <p:cNvPr id="4" name="Объект 11"/>
          <p:cNvGraphicFramePr/>
          <p:nvPr/>
        </p:nvGraphicFramePr>
        <p:xfrm>
          <a:off x="2214546" y="3143248"/>
          <a:ext cx="4786630" cy="2874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571504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Планирование СХД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pPr>
              <a:buNone/>
            </a:pPr>
            <a:r>
              <a:rPr lang="ru-RU" sz="1800" b="1" dirty="0"/>
              <a:t>Подключение существующих серверов через оптические кабели </a:t>
            </a:r>
            <a:r>
              <a:rPr lang="ru-RU" sz="1800" b="1" dirty="0" smtClean="0"/>
              <a:t>к хранилищу</a:t>
            </a:r>
            <a:endParaRPr lang="ru-RU" sz="1800" b="1" dirty="0"/>
          </a:p>
          <a:p>
            <a:endParaRPr lang="ru-RU" dirty="0"/>
          </a:p>
        </p:txBody>
      </p:sp>
      <p:pic>
        <p:nvPicPr>
          <p:cNvPr id="4" name="Рисунок 3" descr="s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85918" y="1571612"/>
            <a:ext cx="4533900" cy="4629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511156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Выбор хранилища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>
              <a:buNone/>
            </a:pPr>
            <a:r>
              <a:rPr lang="ru-RU" sz="1800" b="1" dirty="0" smtClean="0"/>
              <a:t>Критерии выбора</a:t>
            </a:r>
          </a:p>
          <a:p>
            <a:r>
              <a:rPr lang="ru-RU" sz="1800" dirty="0" smtClean="0"/>
              <a:t>Бренд</a:t>
            </a:r>
          </a:p>
          <a:p>
            <a:pPr lvl="1"/>
            <a:r>
              <a:rPr lang="ru-RU" sz="1400" dirty="0" smtClean="0"/>
              <a:t>Наличие сервис центра</a:t>
            </a:r>
          </a:p>
          <a:p>
            <a:pPr lvl="1"/>
            <a:r>
              <a:rPr lang="ru-RU" sz="1400" dirty="0" smtClean="0"/>
              <a:t>Наличие складов в России</a:t>
            </a:r>
          </a:p>
          <a:p>
            <a:pPr lvl="1"/>
            <a:r>
              <a:rPr lang="ru-RU" sz="1400" dirty="0" smtClean="0"/>
              <a:t>Наличие специалистов</a:t>
            </a:r>
          </a:p>
          <a:p>
            <a:pPr lvl="1"/>
            <a:r>
              <a:rPr lang="ru-RU" sz="1400" dirty="0" smtClean="0"/>
              <a:t>Конструктивный подход</a:t>
            </a:r>
          </a:p>
          <a:p>
            <a:r>
              <a:rPr lang="ru-RU" sz="1800" dirty="0" smtClean="0"/>
              <a:t>Функционал</a:t>
            </a:r>
          </a:p>
          <a:p>
            <a:pPr lvl="1"/>
            <a:r>
              <a:rPr lang="en-US" sz="1400" dirty="0" smtClean="0"/>
              <a:t>HCL</a:t>
            </a:r>
          </a:p>
          <a:p>
            <a:pPr lvl="1"/>
            <a:r>
              <a:rPr lang="ru-RU" sz="1400" dirty="0" smtClean="0"/>
              <a:t>Производительность</a:t>
            </a:r>
          </a:p>
          <a:p>
            <a:pPr lvl="1"/>
            <a:r>
              <a:rPr lang="ru-RU" sz="1400" dirty="0" err="1" smtClean="0"/>
              <a:t>Масштабируемость</a:t>
            </a:r>
            <a:r>
              <a:rPr lang="ru-RU" sz="1400" dirty="0" smtClean="0"/>
              <a:t> </a:t>
            </a:r>
          </a:p>
          <a:p>
            <a:pPr lvl="1"/>
            <a:r>
              <a:rPr lang="ru-RU" sz="1400" dirty="0" smtClean="0"/>
              <a:t>Удобство управления</a:t>
            </a:r>
          </a:p>
          <a:p>
            <a:pPr lvl="1"/>
            <a:r>
              <a:rPr lang="ru-RU" sz="1400" dirty="0" smtClean="0"/>
              <a:t>Набор функций</a:t>
            </a:r>
          </a:p>
          <a:p>
            <a:pPr lvl="1"/>
            <a:r>
              <a:rPr lang="ru-RU" sz="1400" dirty="0" smtClean="0"/>
              <a:t>Перспективность</a:t>
            </a:r>
          </a:p>
          <a:p>
            <a:r>
              <a:rPr lang="ru-RU" sz="1800" dirty="0" smtClean="0"/>
              <a:t>Цена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43971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Интерфейсы СХД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pPr>
              <a:buNone/>
            </a:pPr>
            <a:r>
              <a:rPr lang="ru-RU" sz="1800" b="1" dirty="0" smtClean="0"/>
              <a:t>Система хранения данных</a:t>
            </a:r>
          </a:p>
          <a:p>
            <a:pPr lvl="1"/>
            <a:r>
              <a:rPr lang="ru-RU" sz="1800" dirty="0" smtClean="0"/>
              <a:t>Хранилище</a:t>
            </a:r>
            <a:endParaRPr lang="en-US" sz="1800" dirty="0" smtClean="0"/>
          </a:p>
          <a:p>
            <a:pPr lvl="2"/>
            <a:r>
              <a:rPr lang="en-US" sz="1400" dirty="0" smtClean="0"/>
              <a:t>NAS</a:t>
            </a:r>
          </a:p>
          <a:p>
            <a:pPr lvl="2"/>
            <a:r>
              <a:rPr lang="en-US" sz="1400" dirty="0" smtClean="0"/>
              <a:t>SAN</a:t>
            </a:r>
          </a:p>
          <a:p>
            <a:pPr lvl="1"/>
            <a:r>
              <a:rPr lang="ru-RU" sz="1800" dirty="0" smtClean="0"/>
              <a:t>Сеть </a:t>
            </a:r>
            <a:r>
              <a:rPr lang="ru-RU" sz="1800" dirty="0"/>
              <a:t>передачи данных</a:t>
            </a:r>
            <a:r>
              <a:rPr lang="en-US" sz="1800" dirty="0"/>
              <a:t> </a:t>
            </a:r>
            <a:endParaRPr lang="ru-RU" sz="1800" dirty="0" smtClean="0"/>
          </a:p>
          <a:p>
            <a:pPr lvl="2"/>
            <a:r>
              <a:rPr lang="en-US" sz="1400" dirty="0" smtClean="0"/>
              <a:t>FC</a:t>
            </a:r>
            <a:endParaRPr lang="ru-RU" sz="1400" dirty="0" smtClean="0"/>
          </a:p>
          <a:p>
            <a:pPr lvl="2"/>
            <a:r>
              <a:rPr lang="en-US" sz="1400" dirty="0" smtClean="0"/>
              <a:t>NFS/CIFS</a:t>
            </a:r>
            <a:endParaRPr lang="ru-RU" sz="1400" dirty="0" smtClean="0"/>
          </a:p>
          <a:p>
            <a:pPr lvl="2"/>
            <a:r>
              <a:rPr lang="en-US" sz="1400" dirty="0" err="1" smtClean="0"/>
              <a:t>iSCSI</a:t>
            </a:r>
            <a:endParaRPr lang="ru-RU" sz="1400" dirty="0" smtClean="0"/>
          </a:p>
          <a:p>
            <a:pPr lvl="2"/>
            <a:r>
              <a:rPr lang="en-US" sz="1400" dirty="0" smtClean="0"/>
              <a:t>SAS (SCSI, SATA)</a:t>
            </a:r>
            <a:endParaRPr lang="ru-RU" sz="1400" dirty="0"/>
          </a:p>
          <a:p>
            <a:pPr lvl="1"/>
            <a:r>
              <a:rPr lang="ru-RU" sz="1800" dirty="0" smtClean="0"/>
              <a:t>Клиентское оборудование</a:t>
            </a:r>
            <a:r>
              <a:rPr lang="en-US" sz="1800" dirty="0" smtClean="0"/>
              <a:t> </a:t>
            </a:r>
            <a:endParaRPr lang="ru-RU" sz="1800" dirty="0" smtClean="0"/>
          </a:p>
          <a:p>
            <a:pPr lvl="2"/>
            <a:r>
              <a:rPr lang="en-US" sz="1400" dirty="0" smtClean="0"/>
              <a:t>HBA (FC, </a:t>
            </a:r>
            <a:r>
              <a:rPr lang="en-US" sz="1400" dirty="0" err="1" smtClean="0"/>
              <a:t>iSCSI</a:t>
            </a:r>
            <a:r>
              <a:rPr lang="en-US" sz="1400" dirty="0" smtClean="0"/>
              <a:t> , SAS)</a:t>
            </a:r>
          </a:p>
          <a:p>
            <a:pPr lvl="2"/>
            <a:r>
              <a:rPr lang="en-US" sz="1400" dirty="0" smtClean="0"/>
              <a:t>NIC</a:t>
            </a:r>
            <a:endParaRPr lang="ru-RU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500066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bg1"/>
                </a:solidFill>
              </a:rPr>
              <a:t>Планирование серверов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pPr>
              <a:buNone/>
            </a:pPr>
            <a:r>
              <a:rPr lang="ru-RU" sz="1800" b="1" dirty="0" smtClean="0"/>
              <a:t>Модернизация </a:t>
            </a:r>
            <a:r>
              <a:rPr lang="ru-RU" sz="1800" b="1" dirty="0"/>
              <a:t>серверов </a:t>
            </a:r>
            <a:endParaRPr lang="ru-RU" sz="1800" b="1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Рисунок 3" descr="server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14612" y="1714488"/>
            <a:ext cx="3419475" cy="42386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580</Words>
  <Application>Microsoft Office PowerPoint</Application>
  <PresentationFormat>Экран (4:3)</PresentationFormat>
  <Paragraphs>133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Виктор Коновалов  ИВЦ Правительства Пермского Края vmind.ru</vt:lpstr>
      <vt:lpstr>ИВЦ Пермского края</vt:lpstr>
      <vt:lpstr>Целевой бизнес</vt:lpstr>
      <vt:lpstr>Цели виртуализации</vt:lpstr>
      <vt:lpstr>Возможность виртуализации</vt:lpstr>
      <vt:lpstr>Планирование СХД</vt:lpstr>
      <vt:lpstr>Выбор хранилища</vt:lpstr>
      <vt:lpstr>Интерфейсы СХД</vt:lpstr>
      <vt:lpstr>Планирование серверов</vt:lpstr>
      <vt:lpstr>Выбор серверов</vt:lpstr>
      <vt:lpstr>Требования к серверам</vt:lpstr>
      <vt:lpstr>Программная часть</vt:lpstr>
      <vt:lpstr>Архитектура Hyper-V</vt:lpstr>
      <vt:lpstr>Архитектура ESX</vt:lpstr>
      <vt:lpstr>Сравнение гипервизоров</vt:lpstr>
      <vt:lpstr>Полезняшки</vt:lpstr>
      <vt:lpstr>Вопросы</vt:lpstr>
    </vt:vector>
  </TitlesOfParts>
  <Company>ИВЦ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 Коновалов  ИВЦ Правительства Пермского Края vmind.ru</dc:title>
  <dc:creator>Виктор Г. Коновалов</dc:creator>
  <cp:lastModifiedBy>Виктор Г. Коновалов</cp:lastModifiedBy>
  <cp:revision>33</cp:revision>
  <dcterms:created xsi:type="dcterms:W3CDTF">2009-10-21T05:05:05Z</dcterms:created>
  <dcterms:modified xsi:type="dcterms:W3CDTF">2009-11-09T10:55:53Z</dcterms:modified>
</cp:coreProperties>
</file>