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23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A761F4B-764D-4CC6-9639-F818C7D69504}" type="datetimeFigureOut">
              <a:rPr lang="ru-RU" smtClean="0"/>
              <a:t>23.12.2010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947223-08FB-4817-AA8F-04E639E63329}"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A761F4B-764D-4CC6-9639-F818C7D69504}" type="datetimeFigureOut">
              <a:rPr lang="ru-RU" smtClean="0"/>
              <a:t>23.12.2010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947223-08FB-4817-AA8F-04E639E6332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A761F4B-764D-4CC6-9639-F818C7D69504}" type="datetimeFigureOut">
              <a:rPr lang="ru-RU" smtClean="0"/>
              <a:t>23.12.2010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947223-08FB-4817-AA8F-04E639E6332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A761F4B-764D-4CC6-9639-F818C7D69504}" type="datetimeFigureOut">
              <a:rPr lang="ru-RU" smtClean="0"/>
              <a:t>23.12.2010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947223-08FB-4817-AA8F-04E639E63329}"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A761F4B-764D-4CC6-9639-F818C7D69504}" type="datetimeFigureOut">
              <a:rPr lang="ru-RU" smtClean="0"/>
              <a:t>23.12.2010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947223-08FB-4817-AA8F-04E639E63329}"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A761F4B-764D-4CC6-9639-F818C7D69504}" type="datetimeFigureOut">
              <a:rPr lang="ru-RU" smtClean="0"/>
              <a:t>23.12.2010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947223-08FB-4817-AA8F-04E639E63329}"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A761F4B-764D-4CC6-9639-F818C7D69504}" type="datetimeFigureOut">
              <a:rPr lang="ru-RU" smtClean="0"/>
              <a:t>23.12.2010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9947223-08FB-4817-AA8F-04E639E63329}"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A761F4B-764D-4CC6-9639-F818C7D69504}" type="datetimeFigureOut">
              <a:rPr lang="ru-RU" smtClean="0"/>
              <a:t>23.12.2010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9947223-08FB-4817-AA8F-04E639E63329}"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A761F4B-764D-4CC6-9639-F818C7D69504}" type="datetimeFigureOut">
              <a:rPr lang="ru-RU" smtClean="0"/>
              <a:t>23.12.2010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9947223-08FB-4817-AA8F-04E639E6332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A761F4B-764D-4CC6-9639-F818C7D69504}" type="datetimeFigureOut">
              <a:rPr lang="ru-RU" smtClean="0"/>
              <a:t>23.12.2010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947223-08FB-4817-AA8F-04E639E63329}"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A761F4B-764D-4CC6-9639-F818C7D69504}" type="datetimeFigureOut">
              <a:rPr lang="ru-RU" smtClean="0"/>
              <a:t>23.12.2010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947223-08FB-4817-AA8F-04E639E63329}"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761F4B-764D-4CC6-9639-F818C7D69504}" type="datetimeFigureOut">
              <a:rPr lang="ru-RU" smtClean="0"/>
              <a:t>23.12.2010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947223-08FB-4817-AA8F-04E639E63329}"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188640"/>
            <a:ext cx="7772400" cy="1080120"/>
          </a:xfrm>
        </p:spPr>
        <p:txBody>
          <a:bodyPr>
            <a:normAutofit fontScale="90000"/>
          </a:bodyPr>
          <a:lstStyle/>
          <a:p>
            <a:r>
              <a:rPr lang="ru-RU" b="1" dirty="0"/>
              <a:t>Виртуализация </a:t>
            </a:r>
            <a:r>
              <a:rPr lang="en-US" b="1" dirty="0"/>
              <a:t>MS SQL</a:t>
            </a:r>
            <a:r>
              <a:rPr lang="ru-RU" b="1" dirty="0"/>
              <a:t> сервера на платформе </a:t>
            </a:r>
            <a:r>
              <a:rPr lang="en-US" b="1" dirty="0"/>
              <a:t>VMware </a:t>
            </a:r>
            <a:r>
              <a:rPr lang="en-US" b="1" dirty="0" err="1" smtClean="0"/>
              <a:t>VSphere</a:t>
            </a:r>
            <a:endParaRPr lang="ru-RU" dirty="0"/>
          </a:p>
        </p:txBody>
      </p:sp>
      <p:sp>
        <p:nvSpPr>
          <p:cNvPr id="3" name="Подзаголовок 2"/>
          <p:cNvSpPr>
            <a:spLocks noGrp="1"/>
          </p:cNvSpPr>
          <p:nvPr>
            <p:ph type="subTitle" idx="1"/>
          </p:nvPr>
        </p:nvSpPr>
        <p:spPr>
          <a:xfrm>
            <a:off x="611560" y="1484784"/>
            <a:ext cx="7992888" cy="4968552"/>
          </a:xfrm>
        </p:spPr>
        <p:txBody>
          <a:bodyPr/>
          <a:lstStyle/>
          <a:p>
            <a:r>
              <a:rPr lang="ru-RU" sz="3000" b="1" dirty="0">
                <a:solidFill>
                  <a:schemeClr val="tx1"/>
                </a:solidFill>
              </a:rPr>
              <a:t>Система хранения</a:t>
            </a:r>
            <a:endParaRPr lang="ru-RU" sz="3000" dirty="0">
              <a:solidFill>
                <a:schemeClr val="tx1"/>
              </a:solidFill>
            </a:endParaRPr>
          </a:p>
          <a:p>
            <a:pPr algn="l"/>
            <a:r>
              <a:rPr lang="ru-RU" sz="3000" dirty="0">
                <a:solidFill>
                  <a:schemeClr val="tx1"/>
                </a:solidFill>
              </a:rPr>
              <a:t>Главный риск – </a:t>
            </a:r>
            <a:r>
              <a:rPr lang="ru-RU" sz="3000" b="1" dirty="0">
                <a:solidFill>
                  <a:schemeClr val="tx1"/>
                </a:solidFill>
              </a:rPr>
              <a:t>консолидация места хранения</a:t>
            </a:r>
          </a:p>
          <a:p>
            <a:pPr marL="571500" lvl="0" indent="-571500" algn="l">
              <a:buFont typeface="+mj-lt"/>
              <a:buAutoNum type="romanUcPeriod"/>
            </a:pPr>
            <a:r>
              <a:rPr lang="en-US" sz="3000" dirty="0">
                <a:solidFill>
                  <a:schemeClr val="tx1"/>
                </a:solidFill>
              </a:rPr>
              <a:t>IOPS</a:t>
            </a:r>
            <a:r>
              <a:rPr lang="ru-RU" sz="3000" dirty="0">
                <a:solidFill>
                  <a:schemeClr val="tx1"/>
                </a:solidFill>
              </a:rPr>
              <a:t> разделён между несколькими виртуальными машинами </a:t>
            </a:r>
          </a:p>
          <a:p>
            <a:pPr marL="571500" lvl="0" indent="-571500" algn="l">
              <a:buFont typeface="+mj-lt"/>
              <a:buAutoNum type="romanUcPeriod"/>
            </a:pPr>
            <a:r>
              <a:rPr lang="ru-RU" sz="3000" dirty="0">
                <a:solidFill>
                  <a:schemeClr val="tx1"/>
                </a:solidFill>
              </a:rPr>
              <a:t>Виртуальные диски с БД и логами размещены на одних дисках</a:t>
            </a:r>
          </a:p>
          <a:p>
            <a:pPr algn="l"/>
            <a:endParaRPr lang="en-US" sz="3000" dirty="0" smtClean="0">
              <a:solidFill>
                <a:schemeClr val="tx1"/>
              </a:solidFill>
            </a:endParaRPr>
          </a:p>
          <a:p>
            <a:pPr algn="l"/>
            <a:r>
              <a:rPr lang="ru-RU" sz="3000" dirty="0" smtClean="0">
                <a:solidFill>
                  <a:schemeClr val="tx1"/>
                </a:solidFill>
              </a:rPr>
              <a:t>Обратите </a:t>
            </a:r>
            <a:r>
              <a:rPr lang="ru-RU" sz="3000" dirty="0">
                <a:solidFill>
                  <a:schemeClr val="tx1"/>
                </a:solidFill>
              </a:rPr>
              <a:t>внимание на хранилища с поддержкой SSD.</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188640"/>
            <a:ext cx="7772400" cy="1080120"/>
          </a:xfrm>
        </p:spPr>
        <p:txBody>
          <a:bodyPr>
            <a:normAutofit fontScale="90000"/>
          </a:bodyPr>
          <a:lstStyle/>
          <a:p>
            <a:r>
              <a:rPr lang="ru-RU" b="1" dirty="0"/>
              <a:t>Виртуализация </a:t>
            </a:r>
            <a:r>
              <a:rPr lang="en-US" b="1" dirty="0"/>
              <a:t>MS SQL</a:t>
            </a:r>
            <a:r>
              <a:rPr lang="ru-RU" b="1" dirty="0"/>
              <a:t> сервера на платформе </a:t>
            </a:r>
            <a:r>
              <a:rPr lang="en-US" b="1" dirty="0"/>
              <a:t>VMware </a:t>
            </a:r>
            <a:r>
              <a:rPr lang="en-US" b="1" dirty="0" err="1" smtClean="0"/>
              <a:t>VSphere</a:t>
            </a:r>
            <a:endParaRPr lang="ru-RU" dirty="0"/>
          </a:p>
        </p:txBody>
      </p:sp>
      <p:sp>
        <p:nvSpPr>
          <p:cNvPr id="3" name="Подзаголовок 2"/>
          <p:cNvSpPr>
            <a:spLocks noGrp="1"/>
          </p:cNvSpPr>
          <p:nvPr>
            <p:ph type="subTitle" idx="1"/>
          </p:nvPr>
        </p:nvSpPr>
        <p:spPr>
          <a:xfrm>
            <a:off x="1043608" y="1484784"/>
            <a:ext cx="7344816" cy="4968552"/>
          </a:xfrm>
        </p:spPr>
        <p:txBody>
          <a:bodyPr>
            <a:normAutofit fontScale="92500" lnSpcReduction="20000"/>
          </a:bodyPr>
          <a:lstStyle/>
          <a:p>
            <a:r>
              <a:rPr lang="ru-RU" b="1" dirty="0">
                <a:solidFill>
                  <a:schemeClr val="tx1"/>
                </a:solidFill>
              </a:rPr>
              <a:t>Процессоры</a:t>
            </a:r>
            <a:endParaRPr lang="ru-RU" dirty="0">
              <a:solidFill>
                <a:schemeClr val="tx1"/>
              </a:solidFill>
            </a:endParaRPr>
          </a:p>
          <a:p>
            <a:pPr algn="l"/>
            <a:r>
              <a:rPr lang="ru-RU" dirty="0">
                <a:solidFill>
                  <a:schemeClr val="tx1"/>
                </a:solidFill>
              </a:rPr>
              <a:t>Старые процессоры вносят большие </a:t>
            </a:r>
            <a:r>
              <a:rPr lang="ru-RU" dirty="0" smtClean="0">
                <a:solidFill>
                  <a:schemeClr val="tx1"/>
                </a:solidFill>
              </a:rPr>
              <a:t>задержки</a:t>
            </a:r>
            <a:endParaRPr lang="en-US" dirty="0" smtClean="0">
              <a:solidFill>
                <a:schemeClr val="tx1"/>
              </a:solidFill>
            </a:endParaRPr>
          </a:p>
          <a:p>
            <a:pPr algn="l"/>
            <a:endParaRPr lang="en-US" dirty="0" smtClean="0">
              <a:solidFill>
                <a:schemeClr val="tx1"/>
              </a:solidFill>
            </a:endParaRPr>
          </a:p>
          <a:p>
            <a:pPr algn="l"/>
            <a:r>
              <a:rPr lang="ru-RU" dirty="0" smtClean="0">
                <a:solidFill>
                  <a:schemeClr val="tx1"/>
                </a:solidFill>
              </a:rPr>
              <a:t>VMEXIT </a:t>
            </a:r>
            <a:r>
              <a:rPr lang="en-US" dirty="0" smtClean="0">
                <a:solidFill>
                  <a:schemeClr val="tx1"/>
                </a:solidFill>
              </a:rPr>
              <a:t>Latency</a:t>
            </a:r>
          </a:p>
          <a:p>
            <a:pPr algn="l"/>
            <a:endParaRPr lang="en-US" dirty="0" smtClean="0">
              <a:solidFill>
                <a:schemeClr val="tx1"/>
              </a:solidFill>
            </a:endParaRPr>
          </a:p>
          <a:p>
            <a:pPr algn="l"/>
            <a:endParaRPr lang="ru-RU" dirty="0">
              <a:solidFill>
                <a:schemeClr val="tx1"/>
              </a:solidFill>
            </a:endParaRPr>
          </a:p>
          <a:p>
            <a:pPr algn="l"/>
            <a:r>
              <a:rPr lang="ru-RU" dirty="0">
                <a:solidFill>
                  <a:schemeClr val="tx1"/>
                </a:solidFill>
              </a:rPr>
              <a:t>Счетчик CPU READY – чем меньше, тем лучше</a:t>
            </a:r>
          </a:p>
          <a:p>
            <a:pPr lvl="0" algn="l"/>
            <a:r>
              <a:rPr lang="en-US" sz="1600" dirty="0">
                <a:solidFill>
                  <a:schemeClr val="tx1"/>
                </a:solidFill>
              </a:rPr>
              <a:t>Percentage of time that the virtual machine was ready, but could not get scheduled to run on the physical CPU. CPU ready time is dependent on the number of virtual machines on the host and their CPU loads.</a:t>
            </a:r>
            <a:endParaRPr lang="ru-RU" sz="1600" dirty="0">
              <a:solidFill>
                <a:schemeClr val="tx1"/>
              </a:solidFill>
            </a:endParaRPr>
          </a:p>
          <a:p>
            <a:pPr lvl="0" algn="l"/>
            <a:r>
              <a:rPr lang="ru-RU" sz="1500" dirty="0">
                <a:solidFill>
                  <a:schemeClr val="tx1"/>
                </a:solidFill>
              </a:rPr>
              <a:t>При переходе с </a:t>
            </a:r>
            <a:r>
              <a:rPr lang="ru-RU" sz="1500" dirty="0" err="1">
                <a:solidFill>
                  <a:schemeClr val="tx1"/>
                </a:solidFill>
              </a:rPr>
              <a:t>Xeon</a:t>
            </a:r>
            <a:r>
              <a:rPr lang="ru-RU" sz="1500" dirty="0">
                <a:solidFill>
                  <a:schemeClr val="tx1"/>
                </a:solidFill>
              </a:rPr>
              <a:t> 5450 на </a:t>
            </a:r>
            <a:r>
              <a:rPr lang="en-US" sz="1500" dirty="0">
                <a:solidFill>
                  <a:schemeClr val="tx1"/>
                </a:solidFill>
              </a:rPr>
              <a:t>Xeon </a:t>
            </a:r>
            <a:r>
              <a:rPr lang="ru-RU" sz="1500" dirty="0">
                <a:solidFill>
                  <a:schemeClr val="tx1"/>
                </a:solidFill>
              </a:rPr>
              <a:t>5650, наша компания получила двукратный рост производительности, падение задержек в 4-100 раз.</a:t>
            </a:r>
          </a:p>
          <a:p>
            <a:endParaRPr lang="ru-RU" dirty="0"/>
          </a:p>
        </p:txBody>
      </p:sp>
      <p:pic>
        <p:nvPicPr>
          <p:cNvPr id="4" name="Рисунок 3"/>
          <p:cNvPicPr/>
          <p:nvPr/>
        </p:nvPicPr>
        <p:blipFill>
          <a:blip r:embed="rId2" cstate="print"/>
          <a:srcRect/>
          <a:stretch>
            <a:fillRect/>
          </a:stretch>
        </p:blipFill>
        <p:spPr bwMode="auto">
          <a:xfrm>
            <a:off x="4139952" y="2492896"/>
            <a:ext cx="3808730" cy="193992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188640"/>
            <a:ext cx="7772400" cy="1080120"/>
          </a:xfrm>
        </p:spPr>
        <p:txBody>
          <a:bodyPr>
            <a:normAutofit fontScale="90000"/>
          </a:bodyPr>
          <a:lstStyle/>
          <a:p>
            <a:r>
              <a:rPr lang="ru-RU" b="1" dirty="0"/>
              <a:t>Виртуализация </a:t>
            </a:r>
            <a:r>
              <a:rPr lang="en-US" b="1" dirty="0"/>
              <a:t>MS SQL</a:t>
            </a:r>
            <a:r>
              <a:rPr lang="ru-RU" b="1" dirty="0"/>
              <a:t> сервера на платформе </a:t>
            </a:r>
            <a:r>
              <a:rPr lang="en-US" b="1" dirty="0"/>
              <a:t>VMware </a:t>
            </a:r>
            <a:r>
              <a:rPr lang="en-US" b="1" dirty="0" err="1" smtClean="0"/>
              <a:t>VSphere</a:t>
            </a:r>
            <a:endParaRPr lang="ru-RU" dirty="0"/>
          </a:p>
        </p:txBody>
      </p:sp>
      <p:sp>
        <p:nvSpPr>
          <p:cNvPr id="3" name="Подзаголовок 2"/>
          <p:cNvSpPr>
            <a:spLocks noGrp="1"/>
          </p:cNvSpPr>
          <p:nvPr>
            <p:ph type="subTitle" idx="1"/>
          </p:nvPr>
        </p:nvSpPr>
        <p:spPr>
          <a:xfrm>
            <a:off x="683568" y="1484784"/>
            <a:ext cx="7704856" cy="4968552"/>
          </a:xfrm>
        </p:spPr>
        <p:txBody>
          <a:bodyPr>
            <a:noAutofit/>
          </a:bodyPr>
          <a:lstStyle/>
          <a:p>
            <a:r>
              <a:rPr lang="ru-RU" sz="2800" b="1" dirty="0">
                <a:solidFill>
                  <a:schemeClr val="tx1"/>
                </a:solidFill>
              </a:rPr>
              <a:t>Память</a:t>
            </a:r>
            <a:endParaRPr lang="ru-RU" sz="2800" dirty="0">
              <a:solidFill>
                <a:schemeClr val="tx1"/>
              </a:solidFill>
            </a:endParaRPr>
          </a:p>
          <a:p>
            <a:pPr algn="l"/>
            <a:r>
              <a:rPr lang="ru-RU" sz="2800" dirty="0">
                <a:solidFill>
                  <a:schemeClr val="tx1"/>
                </a:solidFill>
              </a:rPr>
              <a:t>Рост актуальности проблемы в </a:t>
            </a:r>
            <a:r>
              <a:rPr lang="ru-RU" sz="2800" b="1" dirty="0">
                <a:solidFill>
                  <a:schemeClr val="tx1"/>
                </a:solidFill>
              </a:rPr>
              <a:t>мае 2009 года</a:t>
            </a:r>
            <a:r>
              <a:rPr lang="ru-RU" sz="2800" dirty="0">
                <a:solidFill>
                  <a:schemeClr val="tx1"/>
                </a:solidFill>
              </a:rPr>
              <a:t>:</a:t>
            </a:r>
          </a:p>
          <a:p>
            <a:pPr marL="1143000" lvl="0" indent="-1143000" algn="l">
              <a:buFont typeface="+mj-lt"/>
              <a:buAutoNum type="romanUcPeriod"/>
            </a:pPr>
            <a:r>
              <a:rPr lang="en-US" sz="2800" dirty="0">
                <a:solidFill>
                  <a:schemeClr val="tx1"/>
                </a:solidFill>
              </a:rPr>
              <a:t>MS SQL Server 2008 Service Pack 1 CUP </a:t>
            </a:r>
            <a:r>
              <a:rPr lang="en-US" sz="2800" dirty="0" smtClean="0">
                <a:solidFill>
                  <a:schemeClr val="tx1"/>
                </a:solidFill>
              </a:rPr>
              <a:t>2 </a:t>
            </a:r>
            <a:r>
              <a:rPr lang="ru-RU" sz="2800" dirty="0" smtClean="0">
                <a:solidFill>
                  <a:schemeClr val="tx1"/>
                </a:solidFill>
              </a:rPr>
              <a:t>и </a:t>
            </a:r>
            <a:r>
              <a:rPr lang="en-US" sz="2800" dirty="0" smtClean="0">
                <a:solidFill>
                  <a:schemeClr val="tx1"/>
                </a:solidFill>
              </a:rPr>
              <a:t>SQL</a:t>
            </a:r>
            <a:r>
              <a:rPr lang="ru-RU" sz="2800" dirty="0" smtClean="0">
                <a:solidFill>
                  <a:schemeClr val="tx1"/>
                </a:solidFill>
              </a:rPr>
              <a:t> </a:t>
            </a:r>
            <a:r>
              <a:rPr lang="en-US" sz="2800" dirty="0">
                <a:solidFill>
                  <a:schemeClr val="tx1"/>
                </a:solidFill>
              </a:rPr>
              <a:t>Server 2005 Service Pack </a:t>
            </a:r>
            <a:r>
              <a:rPr lang="en-US" sz="2800" dirty="0" smtClean="0">
                <a:solidFill>
                  <a:schemeClr val="tx1"/>
                </a:solidFill>
              </a:rPr>
              <a:t>3</a:t>
            </a:r>
            <a:r>
              <a:rPr lang="ru-RU" sz="2800" dirty="0" smtClean="0">
                <a:solidFill>
                  <a:schemeClr val="tx1"/>
                </a:solidFill>
              </a:rPr>
              <a:t> </a:t>
            </a:r>
            <a:r>
              <a:rPr lang="en-US" sz="2800" dirty="0" smtClean="0">
                <a:solidFill>
                  <a:schemeClr val="tx1"/>
                </a:solidFill>
              </a:rPr>
              <a:t>CUP 4</a:t>
            </a:r>
            <a:r>
              <a:rPr lang="ru-RU" sz="2800" dirty="0" smtClean="0">
                <a:solidFill>
                  <a:schemeClr val="tx1"/>
                </a:solidFill>
              </a:rPr>
              <a:t> </a:t>
            </a:r>
            <a:r>
              <a:rPr lang="ru-RU" sz="2800" dirty="0">
                <a:solidFill>
                  <a:schemeClr val="tx1"/>
                </a:solidFill>
              </a:rPr>
              <a:t>стали поддерживать технологию</a:t>
            </a:r>
            <a:r>
              <a:rPr lang="en-US" sz="2800" dirty="0">
                <a:solidFill>
                  <a:schemeClr val="tx1"/>
                </a:solidFill>
              </a:rPr>
              <a:t> Locked Pages</a:t>
            </a:r>
            <a:endParaRPr lang="ru-RU" sz="2800" dirty="0">
              <a:solidFill>
                <a:schemeClr val="tx1"/>
              </a:solidFill>
            </a:endParaRPr>
          </a:p>
          <a:p>
            <a:pPr marL="1143000" lvl="0" indent="-1143000" algn="l">
              <a:buFont typeface="+mj-lt"/>
              <a:buAutoNum type="romanUcPeriod"/>
            </a:pPr>
            <a:r>
              <a:rPr lang="en-US" sz="2800" dirty="0">
                <a:solidFill>
                  <a:schemeClr val="tx1"/>
                </a:solidFill>
              </a:rPr>
              <a:t>v</a:t>
            </a:r>
            <a:r>
              <a:rPr lang="ru-RU" sz="2800" dirty="0" err="1">
                <a:solidFill>
                  <a:schemeClr val="tx1"/>
                </a:solidFill>
              </a:rPr>
              <a:t>Sphere</a:t>
            </a:r>
            <a:r>
              <a:rPr lang="ru-RU" sz="2800" dirty="0">
                <a:solidFill>
                  <a:schemeClr val="tx1"/>
                </a:solidFill>
              </a:rPr>
              <a:t> </a:t>
            </a:r>
            <a:r>
              <a:rPr lang="en-US" sz="2800" dirty="0">
                <a:solidFill>
                  <a:schemeClr val="tx1"/>
                </a:solidFill>
              </a:rPr>
              <a:t>4.</a:t>
            </a:r>
            <a:r>
              <a:rPr lang="ru-RU" sz="2800" dirty="0">
                <a:solidFill>
                  <a:schemeClr val="tx1"/>
                </a:solidFill>
              </a:rPr>
              <a:t>0</a:t>
            </a:r>
            <a:r>
              <a:rPr lang="en-US" sz="2800" dirty="0">
                <a:solidFill>
                  <a:schemeClr val="tx1"/>
                </a:solidFill>
              </a:rPr>
              <a:t> </a:t>
            </a:r>
            <a:r>
              <a:rPr lang="ru-RU" sz="2800" dirty="0" smtClean="0">
                <a:solidFill>
                  <a:schemeClr val="tx1"/>
                </a:solidFill>
              </a:rPr>
              <a:t>поддержка</a:t>
            </a:r>
            <a:r>
              <a:rPr lang="en-US" sz="2800" dirty="0" smtClean="0">
                <a:solidFill>
                  <a:schemeClr val="tx1"/>
                </a:solidFill>
              </a:rPr>
              <a:t> </a:t>
            </a:r>
            <a:r>
              <a:rPr lang="en-US" sz="2800" dirty="0">
                <a:solidFill>
                  <a:schemeClr val="tx1"/>
                </a:solidFill>
              </a:rPr>
              <a:t>8vCPU</a:t>
            </a:r>
          </a:p>
          <a:p>
            <a:pPr algn="l"/>
            <a:r>
              <a:rPr lang="ru-RU" sz="2800" dirty="0" smtClean="0">
                <a:solidFill>
                  <a:schemeClr val="tx1"/>
                </a:solidFill>
              </a:rPr>
              <a:t>Стало </a:t>
            </a:r>
            <a:r>
              <a:rPr lang="ru-RU" sz="2800" dirty="0">
                <a:solidFill>
                  <a:schemeClr val="tx1"/>
                </a:solidFill>
              </a:rPr>
              <a:t>возможным </a:t>
            </a:r>
            <a:r>
              <a:rPr lang="ru-RU" sz="2800" dirty="0" err="1">
                <a:solidFill>
                  <a:schemeClr val="tx1"/>
                </a:solidFill>
              </a:rPr>
              <a:t>виртуализировать</a:t>
            </a:r>
            <a:r>
              <a:rPr lang="ru-RU" sz="2800" dirty="0">
                <a:solidFill>
                  <a:schemeClr val="tx1"/>
                </a:solidFill>
              </a:rPr>
              <a:t> существующие SQL-серверы, при использовании 32-битных версий которых, родился миф, что S</a:t>
            </a:r>
            <a:r>
              <a:rPr lang="en-US" sz="2800" dirty="0">
                <a:solidFill>
                  <a:schemeClr val="tx1"/>
                </a:solidFill>
              </a:rPr>
              <a:t>QL </a:t>
            </a:r>
            <a:r>
              <a:rPr lang="ru-RU" sz="2800" dirty="0">
                <a:solidFill>
                  <a:schemeClr val="tx1"/>
                </a:solidFill>
              </a:rPr>
              <a:t>не </a:t>
            </a:r>
            <a:r>
              <a:rPr lang="ru-RU" sz="2800" dirty="0" err="1">
                <a:solidFill>
                  <a:schemeClr val="tx1"/>
                </a:solidFill>
              </a:rPr>
              <a:t>виртуализуется</a:t>
            </a:r>
            <a:r>
              <a:rPr lang="ru-RU" sz="2800" dirty="0">
                <a:solidFill>
                  <a:schemeClr val="tx1"/>
                </a:solidFill>
              </a:rPr>
              <a:t>.</a:t>
            </a:r>
          </a:p>
          <a:p>
            <a:pPr algn="l"/>
            <a:endParaRPr lang="ru-RU" sz="30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188640"/>
            <a:ext cx="7772400" cy="1080120"/>
          </a:xfrm>
        </p:spPr>
        <p:txBody>
          <a:bodyPr>
            <a:normAutofit fontScale="90000"/>
          </a:bodyPr>
          <a:lstStyle/>
          <a:p>
            <a:r>
              <a:rPr lang="ru-RU" b="1" dirty="0"/>
              <a:t>Виртуализация </a:t>
            </a:r>
            <a:r>
              <a:rPr lang="en-US" b="1" dirty="0"/>
              <a:t>MS SQL</a:t>
            </a:r>
            <a:r>
              <a:rPr lang="ru-RU" b="1" dirty="0"/>
              <a:t> сервера на платформе </a:t>
            </a:r>
            <a:r>
              <a:rPr lang="en-US" b="1" dirty="0"/>
              <a:t>VMware </a:t>
            </a:r>
            <a:r>
              <a:rPr lang="en-US" b="1" dirty="0" err="1" smtClean="0"/>
              <a:t>VSphere</a:t>
            </a:r>
            <a:endParaRPr lang="ru-RU" dirty="0"/>
          </a:p>
        </p:txBody>
      </p:sp>
      <p:sp>
        <p:nvSpPr>
          <p:cNvPr id="3" name="Подзаголовок 2"/>
          <p:cNvSpPr>
            <a:spLocks noGrp="1"/>
          </p:cNvSpPr>
          <p:nvPr>
            <p:ph type="subTitle" idx="1"/>
          </p:nvPr>
        </p:nvSpPr>
        <p:spPr>
          <a:xfrm>
            <a:off x="1043608" y="1484784"/>
            <a:ext cx="7344816" cy="4968552"/>
          </a:xfrm>
        </p:spPr>
        <p:txBody>
          <a:bodyPr>
            <a:normAutofit fontScale="25000" lnSpcReduction="20000"/>
          </a:bodyPr>
          <a:lstStyle/>
          <a:p>
            <a:r>
              <a:rPr lang="ru-RU" sz="6300" b="1" dirty="0">
                <a:solidFill>
                  <a:schemeClr val="tx1"/>
                </a:solidFill>
              </a:rPr>
              <a:t>Память</a:t>
            </a:r>
            <a:endParaRPr lang="ru-RU" sz="6300" dirty="0">
              <a:solidFill>
                <a:schemeClr val="tx1"/>
              </a:solidFill>
            </a:endParaRPr>
          </a:p>
          <a:p>
            <a:r>
              <a:rPr lang="ru-RU" sz="8000" b="1" dirty="0" smtClean="0">
                <a:solidFill>
                  <a:schemeClr val="tx1"/>
                </a:solidFill>
              </a:rPr>
              <a:t>Как </a:t>
            </a:r>
            <a:r>
              <a:rPr lang="ru-RU" sz="8000" b="1" dirty="0">
                <a:solidFill>
                  <a:schemeClr val="tx1"/>
                </a:solidFill>
              </a:rPr>
              <a:t>не встать на грабли?</a:t>
            </a:r>
          </a:p>
          <a:p>
            <a:pPr marL="1143000" lvl="0" indent="-1143000" algn="l">
              <a:buFont typeface="+mj-lt"/>
              <a:buAutoNum type="romanUcPeriod"/>
            </a:pPr>
            <a:r>
              <a:rPr lang="ru-RU" sz="8000" dirty="0">
                <a:solidFill>
                  <a:schemeClr val="tx1"/>
                </a:solidFill>
              </a:rPr>
              <a:t>Если требуется больше 3 </a:t>
            </a:r>
            <a:r>
              <a:rPr lang="en-US" sz="8000" dirty="0">
                <a:solidFill>
                  <a:schemeClr val="tx1"/>
                </a:solidFill>
              </a:rPr>
              <a:t>GB</a:t>
            </a:r>
            <a:r>
              <a:rPr lang="ru-RU" sz="8000" dirty="0">
                <a:solidFill>
                  <a:schemeClr val="tx1"/>
                </a:solidFill>
              </a:rPr>
              <a:t>, то используйте  64-битные версии ОС и </a:t>
            </a:r>
            <a:r>
              <a:rPr lang="en-US" sz="8000" dirty="0">
                <a:solidFill>
                  <a:schemeClr val="tx1"/>
                </a:solidFill>
              </a:rPr>
              <a:t>MS SQL</a:t>
            </a:r>
            <a:endParaRPr lang="ru-RU" sz="8000" dirty="0">
              <a:solidFill>
                <a:schemeClr val="tx1"/>
              </a:solidFill>
            </a:endParaRPr>
          </a:p>
          <a:p>
            <a:pPr marL="1143000" lvl="0" indent="-1143000" algn="l">
              <a:buFont typeface="+mj-lt"/>
              <a:buAutoNum type="romanUcPeriod"/>
            </a:pPr>
            <a:r>
              <a:rPr lang="ru-RU" sz="8000" dirty="0">
                <a:solidFill>
                  <a:schemeClr val="tx1"/>
                </a:solidFill>
              </a:rPr>
              <a:t>Если на хосте виртуальной памяти выделено больше физической, установите резервацию, иначе получите потерю производительности из-за </a:t>
            </a:r>
            <a:r>
              <a:rPr lang="en-US" sz="8000" dirty="0">
                <a:solidFill>
                  <a:schemeClr val="tx1"/>
                </a:solidFill>
              </a:rPr>
              <a:t>balloon </a:t>
            </a:r>
            <a:r>
              <a:rPr lang="ru-RU" sz="8000" dirty="0">
                <a:solidFill>
                  <a:schemeClr val="tx1"/>
                </a:solidFill>
              </a:rPr>
              <a:t>или </a:t>
            </a:r>
            <a:r>
              <a:rPr lang="en-US" sz="8000" dirty="0">
                <a:solidFill>
                  <a:schemeClr val="tx1"/>
                </a:solidFill>
              </a:rPr>
              <a:t>swap</a:t>
            </a:r>
            <a:r>
              <a:rPr lang="ru-RU" sz="8000" dirty="0">
                <a:solidFill>
                  <a:schemeClr val="tx1"/>
                </a:solidFill>
              </a:rPr>
              <a:t>.</a:t>
            </a:r>
          </a:p>
          <a:p>
            <a:pPr marL="1143000" lvl="0" indent="-1143000" algn="l">
              <a:buFont typeface="+mj-lt"/>
              <a:buAutoNum type="romanUcPeriod"/>
            </a:pPr>
            <a:r>
              <a:rPr lang="ru-RU" sz="8000" dirty="0">
                <a:solidFill>
                  <a:schemeClr val="tx1"/>
                </a:solidFill>
              </a:rPr>
              <a:t>Если установлено право "</a:t>
            </a:r>
            <a:r>
              <a:rPr lang="en-US" sz="8000" dirty="0">
                <a:solidFill>
                  <a:schemeClr val="tx1"/>
                </a:solidFill>
              </a:rPr>
              <a:t>lock pages in memory</a:t>
            </a:r>
            <a:r>
              <a:rPr lang="ru-RU" sz="8000" dirty="0">
                <a:solidFill>
                  <a:schemeClr val="tx1"/>
                </a:solidFill>
              </a:rPr>
              <a:t>", то необходимо также зарезервировать память виртуальной машины, чтобы предотвратить включение </a:t>
            </a:r>
            <a:r>
              <a:rPr lang="en-US" sz="8000" dirty="0">
                <a:solidFill>
                  <a:schemeClr val="tx1"/>
                </a:solidFill>
              </a:rPr>
              <a:t>balloon</a:t>
            </a:r>
            <a:r>
              <a:rPr lang="ru-RU" sz="8000" dirty="0">
                <a:solidFill>
                  <a:schemeClr val="tx1"/>
                </a:solidFill>
              </a:rPr>
              <a:t>, так как данная функция конфликтует с драйвером </a:t>
            </a:r>
            <a:r>
              <a:rPr lang="en-US" sz="8000" dirty="0">
                <a:solidFill>
                  <a:schemeClr val="tx1"/>
                </a:solidFill>
              </a:rPr>
              <a:t>balloon</a:t>
            </a:r>
            <a:r>
              <a:rPr lang="ru-RU" sz="8000" dirty="0">
                <a:solidFill>
                  <a:schemeClr val="tx1"/>
                </a:solidFill>
              </a:rPr>
              <a:t>.</a:t>
            </a:r>
          </a:p>
          <a:p>
            <a:pPr marL="1143000" lvl="0" indent="-1143000" algn="l">
              <a:buFont typeface="+mj-lt"/>
              <a:buAutoNum type="romanUcPeriod"/>
            </a:pPr>
            <a:r>
              <a:rPr lang="ru-RU" sz="8000" dirty="0">
                <a:solidFill>
                  <a:schemeClr val="tx1"/>
                </a:solidFill>
              </a:rPr>
              <a:t>Обратите внимание на</a:t>
            </a:r>
            <a:r>
              <a:rPr lang="en-US" sz="8000" dirty="0">
                <a:solidFill>
                  <a:schemeClr val="tx1"/>
                </a:solidFill>
              </a:rPr>
              <a:t> hardware interrupts </a:t>
            </a:r>
            <a:r>
              <a:rPr lang="ru-RU" sz="8000" dirty="0">
                <a:solidFill>
                  <a:schemeClr val="tx1"/>
                </a:solidFill>
              </a:rPr>
              <a:t>в</a:t>
            </a:r>
            <a:r>
              <a:rPr lang="en-US" sz="8000" dirty="0">
                <a:solidFill>
                  <a:schemeClr val="tx1"/>
                </a:solidFill>
              </a:rPr>
              <a:t> </a:t>
            </a:r>
            <a:r>
              <a:rPr lang="en-US" sz="8000" dirty="0" err="1">
                <a:solidFill>
                  <a:schemeClr val="tx1"/>
                </a:solidFill>
              </a:rPr>
              <a:t>Proccess</a:t>
            </a:r>
            <a:r>
              <a:rPr lang="en-US" sz="8000" dirty="0">
                <a:solidFill>
                  <a:schemeClr val="tx1"/>
                </a:solidFill>
              </a:rPr>
              <a:t> Explorer.</a:t>
            </a:r>
            <a:endParaRPr lang="ru-RU" sz="8000" dirty="0">
              <a:solidFill>
                <a:schemeClr val="tx1"/>
              </a:solidFill>
            </a:endParaRPr>
          </a:p>
          <a:p>
            <a:endParaRPr lang="ru-RU" sz="8000" dirty="0">
              <a:solidFill>
                <a:schemeClr val="tx1"/>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285</Words>
  <Application>Microsoft Office PowerPoint</Application>
  <PresentationFormat>Экран (4:3)</PresentationFormat>
  <Paragraphs>30</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Тема Office</vt:lpstr>
      <vt:lpstr>Виртуализация MS SQL сервера на платформе VMware VSphere</vt:lpstr>
      <vt:lpstr>Виртуализация MS SQL сервера на платформе VMware VSphere</vt:lpstr>
      <vt:lpstr>Виртуализация MS SQL сервера на платформе VMware VSphere</vt:lpstr>
      <vt:lpstr>Виртуализация MS SQL сервера на платформе VMware VSphere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Виртуализация MS SQL сервера на платформе VMware VSphere</dc:title>
  <dc:creator>Виктор</dc:creator>
  <cp:lastModifiedBy>Виктор</cp:lastModifiedBy>
  <cp:revision>2</cp:revision>
  <dcterms:created xsi:type="dcterms:W3CDTF">2010-12-23T11:23:02Z</dcterms:created>
  <dcterms:modified xsi:type="dcterms:W3CDTF">2010-12-23T11:33:27Z</dcterms:modified>
</cp:coreProperties>
</file>