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62" r:id="rId6"/>
    <p:sldId id="259" r:id="rId7"/>
    <p:sldId id="263" r:id="rId8"/>
    <p:sldId id="260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456" y="-6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AC349-700F-408E-8114-3D7F7C50B587}" type="datetimeFigureOut">
              <a:rPr lang="ru-RU" smtClean="0"/>
              <a:pPr/>
              <a:t>06.12.2010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6C233D-FFA2-4F26-B5D1-65BCE44867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4290"/>
            <a:ext cx="7772400" cy="6357981"/>
          </a:xfrm>
        </p:spPr>
        <p:txBody>
          <a:bodyPr>
            <a:normAutofit/>
          </a:bodyPr>
          <a:lstStyle/>
          <a:p>
            <a:r>
              <a:rPr lang="ru-RU" dirty="0" smtClean="0"/>
              <a:t>Использование технологии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“off-host backup”</a:t>
            </a:r>
            <a:br>
              <a:rPr lang="en-US" dirty="0" smtClean="0"/>
            </a:br>
            <a:r>
              <a:rPr lang="en-US" dirty="0" smtClean="0"/>
              <a:t>Symantec Backup Exec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ru-RU" dirty="0" smtClean="0"/>
              <a:t>с системами хранения данных </a:t>
            </a:r>
            <a:r>
              <a:rPr lang="en-US" dirty="0" smtClean="0"/>
              <a:t>IBM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Microsoft VSS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285860"/>
            <a:ext cx="8229600" cy="168592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VSS requesters</a:t>
            </a:r>
          </a:p>
          <a:p>
            <a:r>
              <a:rPr lang="en-US" dirty="0" smtClean="0"/>
              <a:t>VSS Writers</a:t>
            </a:r>
          </a:p>
          <a:p>
            <a:r>
              <a:rPr lang="en-US" dirty="0" smtClean="0"/>
              <a:t>VSS Providers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2857496"/>
            <a:ext cx="82868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Сервер </a:t>
            </a:r>
            <a:r>
              <a:rPr lang="en-US" dirty="0" smtClean="0"/>
              <a:t>Symantec Backup Exec</a:t>
            </a:r>
            <a:r>
              <a:rPr lang="ru-RU" dirty="0" smtClean="0"/>
              <a:t> через агента резервного копирования запрашивает </a:t>
            </a:r>
            <a:r>
              <a:rPr lang="en-US" dirty="0" smtClean="0"/>
              <a:t>VSS </a:t>
            </a:r>
            <a:r>
              <a:rPr lang="ru-RU" dirty="0" smtClean="0"/>
              <a:t>создать теневую копию при помощи аппаратного </a:t>
            </a:r>
            <a:r>
              <a:rPr lang="en-US" dirty="0" smtClean="0"/>
              <a:t>VSS </a:t>
            </a:r>
            <a:r>
              <a:rPr lang="ru-RU" dirty="0" smtClean="0"/>
              <a:t>провайдера</a:t>
            </a:r>
          </a:p>
          <a:p>
            <a:pPr marL="342900" indent="-342900">
              <a:buAutoNum type="arabicPeriod"/>
            </a:pPr>
            <a:r>
              <a:rPr lang="en-US" dirty="0" smtClean="0"/>
              <a:t>VSS </a:t>
            </a:r>
            <a:r>
              <a:rPr lang="ru-RU" dirty="0" smtClean="0"/>
              <a:t>уведомляет приложения о том, что будет сделан мгновенный снимок (</a:t>
            </a:r>
            <a:r>
              <a:rPr lang="en-US" dirty="0" smtClean="0"/>
              <a:t>snapshot)</a:t>
            </a:r>
            <a:r>
              <a:rPr lang="ru-RU" dirty="0" smtClean="0"/>
              <a:t> и останавливает </a:t>
            </a:r>
            <a:r>
              <a:rPr lang="en-US" dirty="0" err="1" smtClean="0"/>
              <a:t>i</a:t>
            </a:r>
            <a:r>
              <a:rPr lang="en-US" dirty="0" smtClean="0"/>
              <a:t>\o</a:t>
            </a:r>
          </a:p>
          <a:p>
            <a:pPr marL="342900" indent="-342900">
              <a:buAutoNum type="arabicPeriod"/>
            </a:pPr>
            <a:r>
              <a:rPr lang="en-US" dirty="0" smtClean="0"/>
              <a:t>VSS</a:t>
            </a:r>
            <a:r>
              <a:rPr lang="ru-RU" dirty="0" smtClean="0"/>
              <a:t> через аппаратного </a:t>
            </a:r>
            <a:r>
              <a:rPr lang="en-US" dirty="0" smtClean="0"/>
              <a:t>VSS-</a:t>
            </a:r>
            <a:r>
              <a:rPr lang="ru-RU" dirty="0" smtClean="0"/>
              <a:t>провайдера просит СХД сделать мгновенный снимок (</a:t>
            </a:r>
            <a:r>
              <a:rPr lang="en-US" dirty="0" smtClean="0"/>
              <a:t>snapshot)</a:t>
            </a:r>
            <a:r>
              <a:rPr lang="ru-RU" dirty="0" smtClean="0"/>
              <a:t> требуемого тома</a:t>
            </a:r>
          </a:p>
          <a:p>
            <a:pPr marL="342900" indent="-342900">
              <a:buAutoNum type="arabicPeriod"/>
            </a:pPr>
            <a:r>
              <a:rPr lang="en-US" dirty="0" smtClean="0"/>
              <a:t>VSS </a:t>
            </a:r>
            <a:r>
              <a:rPr lang="ru-RU" dirty="0" smtClean="0"/>
              <a:t>дает команду приложениям возобновить </a:t>
            </a:r>
            <a:r>
              <a:rPr lang="en-US" dirty="0" err="1" smtClean="0"/>
              <a:t>i</a:t>
            </a:r>
            <a:r>
              <a:rPr lang="en-US" dirty="0" smtClean="0"/>
              <a:t>\o</a:t>
            </a:r>
            <a:endParaRPr lang="ru-RU" dirty="0" smtClean="0"/>
          </a:p>
          <a:p>
            <a:pPr marL="342900" indent="-342900">
              <a:buAutoNum type="arabicPeriod"/>
            </a:pPr>
            <a:r>
              <a:rPr lang="ru-RU" dirty="0" smtClean="0"/>
              <a:t>Аппаратный провайдер осуществляет подключение </a:t>
            </a:r>
            <a:r>
              <a:rPr lang="ru-RU" dirty="0" smtClean="0"/>
              <a:t>мгновенн</a:t>
            </a:r>
            <a:r>
              <a:rPr lang="ru-RU" dirty="0" smtClean="0"/>
              <a:t>ого </a:t>
            </a:r>
            <a:r>
              <a:rPr lang="ru-RU" dirty="0" smtClean="0"/>
              <a:t>снимка </a:t>
            </a:r>
            <a:r>
              <a:rPr lang="ru-RU" dirty="0" smtClean="0"/>
              <a:t>(</a:t>
            </a:r>
            <a:r>
              <a:rPr lang="en-US" dirty="0" smtClean="0"/>
              <a:t>snapshot</a:t>
            </a:r>
            <a:r>
              <a:rPr lang="en-US" dirty="0" smtClean="0"/>
              <a:t>)</a:t>
            </a:r>
            <a:r>
              <a:rPr lang="ru-RU" dirty="0" smtClean="0"/>
              <a:t> </a:t>
            </a:r>
            <a:r>
              <a:rPr lang="ru-RU" dirty="0" smtClean="0"/>
              <a:t>к серверу резервного копирования</a:t>
            </a:r>
          </a:p>
          <a:p>
            <a:pPr marL="342900" indent="-342900">
              <a:buAutoNum type="arabicPeriod"/>
            </a:pPr>
            <a:r>
              <a:rPr lang="ru-RU" dirty="0" smtClean="0"/>
              <a:t>Сервер </a:t>
            </a:r>
            <a:r>
              <a:rPr lang="en-US" dirty="0" smtClean="0"/>
              <a:t>Symantec Backup Exec </a:t>
            </a:r>
            <a:r>
              <a:rPr lang="ru-RU" dirty="0" smtClean="0"/>
              <a:t>копирует требуемые данные </a:t>
            </a:r>
            <a:r>
              <a:rPr lang="ru-RU" dirty="0" smtClean="0"/>
              <a:t>с мгновенного снимка </a:t>
            </a:r>
            <a:r>
              <a:rPr lang="ru-RU" dirty="0" smtClean="0"/>
              <a:t>(</a:t>
            </a:r>
            <a:r>
              <a:rPr lang="en-US" dirty="0" smtClean="0"/>
              <a:t>snapshot</a:t>
            </a:r>
            <a:r>
              <a:rPr lang="en-US" dirty="0" smtClean="0"/>
              <a:t>) </a:t>
            </a:r>
            <a:r>
              <a:rPr lang="ru-RU" dirty="0" smtClean="0"/>
              <a:t>в хранилище </a:t>
            </a:r>
            <a:r>
              <a:rPr lang="ru-RU" dirty="0" err="1" smtClean="0"/>
              <a:t>бэкапов</a:t>
            </a:r>
            <a:r>
              <a:rPr lang="ru-RU" dirty="0" smtClean="0"/>
              <a:t> (ленточную библиотеку, СХД)</a:t>
            </a:r>
          </a:p>
          <a:p>
            <a:pPr marL="342900" indent="-342900">
              <a:buAutoNum type="arabicPeriod"/>
            </a:pPr>
            <a:r>
              <a:rPr lang="ru-RU" dirty="0" smtClean="0"/>
              <a:t>Мгновенный снимок (</a:t>
            </a:r>
            <a:r>
              <a:rPr lang="en-US" dirty="0" smtClean="0"/>
              <a:t>snapshot)</a:t>
            </a:r>
            <a:r>
              <a:rPr lang="ru-RU" dirty="0" smtClean="0"/>
              <a:t> отключается от сервера резервного копирования и удаляется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Полезные документы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142984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Symantec Backup Exec Administrator`s guide</a:t>
            </a:r>
          </a:p>
          <a:p>
            <a:r>
              <a:rPr lang="en-US" sz="2400" dirty="0" smtClean="0"/>
              <a:t>IBM System Storage DS Storage Manager Copy Services Guide</a:t>
            </a:r>
          </a:p>
          <a:p>
            <a:r>
              <a:rPr lang="en-US" sz="2400" dirty="0" smtClean="0"/>
              <a:t>Symantec Backup Exec Quick Recovery &amp; Off-Host Backup Solutions for Microsoft Exchange Server 2003 &amp; Microsoft SQL Server</a:t>
            </a:r>
            <a:endParaRPr lang="ru-RU" sz="2400" dirty="0" smtClean="0"/>
          </a:p>
          <a:p>
            <a:r>
              <a:rPr lang="en-US" sz="2400" dirty="0" smtClean="0"/>
              <a:t>IBM Backup and Restore of SQL Server 2008</a:t>
            </a:r>
            <a:r>
              <a:rPr lang="ru-RU" sz="2400" dirty="0" smtClean="0"/>
              <a:t> </a:t>
            </a:r>
            <a:r>
              <a:rPr lang="en-US" sz="2400" dirty="0" smtClean="0"/>
              <a:t>on Windows Server 2008 Using </a:t>
            </a:r>
            <a:r>
              <a:rPr lang="en-US" sz="2400" dirty="0" err="1" smtClean="0"/>
              <a:t>FlashCopy</a:t>
            </a:r>
            <a:r>
              <a:rPr lang="ru-RU" sz="2400" dirty="0" smtClean="0"/>
              <a:t> </a:t>
            </a:r>
            <a:r>
              <a:rPr lang="en-US" sz="2400" dirty="0" smtClean="0"/>
              <a:t>with Symantec Backup Exec 12.5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Проблемы резервного копирования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86056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Требования к минимизации (либо полному отсутствию) окна резервного копирования</a:t>
            </a:r>
          </a:p>
          <a:p>
            <a:r>
              <a:rPr lang="ru-RU" dirty="0" smtClean="0"/>
              <a:t>Нагрузка на ЛВС во время резервного копирования</a:t>
            </a:r>
          </a:p>
          <a:p>
            <a:r>
              <a:rPr lang="ru-RU" dirty="0" smtClean="0"/>
              <a:t>Нагрузка на сервер, с которого осуществляется резервное копирование</a:t>
            </a:r>
          </a:p>
          <a:p>
            <a:r>
              <a:rPr lang="ru-RU" dirty="0" smtClean="0"/>
              <a:t>Целостность копируемых данных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“</a:t>
            </a:r>
            <a:r>
              <a:rPr lang="ru-RU" dirty="0" smtClean="0"/>
              <a:t>Классическая</a:t>
            </a:r>
            <a:r>
              <a:rPr lang="en-US" dirty="0" smtClean="0"/>
              <a:t>”</a:t>
            </a:r>
            <a:r>
              <a:rPr lang="ru-RU" dirty="0" smtClean="0"/>
              <a:t> схема резервного копирования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80200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Стрелка углом 24"/>
          <p:cNvSpPr/>
          <p:nvPr/>
        </p:nvSpPr>
        <p:spPr>
          <a:xfrm flipH="1">
            <a:off x="1857356" y="1857364"/>
            <a:ext cx="5857916" cy="2428892"/>
          </a:xfrm>
          <a:prstGeom prst="bentArrow">
            <a:avLst>
              <a:gd name="adj1" fmla="val 5351"/>
              <a:gd name="adj2" fmla="val 6286"/>
              <a:gd name="adj3" fmla="val 25000"/>
              <a:gd name="adj4" fmla="val 9639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00034" y="5643579"/>
            <a:ext cx="85011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СХД</a:t>
            </a:r>
            <a:r>
              <a:rPr lang="en-US" dirty="0" smtClean="0"/>
              <a:t>-&gt;</a:t>
            </a:r>
            <a:r>
              <a:rPr lang="ru-RU" dirty="0" smtClean="0"/>
              <a:t>Продуктивный сервер</a:t>
            </a:r>
            <a:r>
              <a:rPr lang="en-US" dirty="0" smtClean="0"/>
              <a:t>-&gt;LAN-&gt;</a:t>
            </a:r>
            <a:r>
              <a:rPr lang="ru-RU" dirty="0" smtClean="0"/>
              <a:t>Сервер резервного копирования</a:t>
            </a:r>
          </a:p>
          <a:p>
            <a:pPr marL="342900" indent="-342900">
              <a:buAutoNum type="arabicPeriod"/>
            </a:pPr>
            <a:r>
              <a:rPr lang="ru-RU" dirty="0" smtClean="0"/>
              <a:t>Сервер резервного копирования</a:t>
            </a:r>
            <a:r>
              <a:rPr lang="en-US" dirty="0" smtClean="0"/>
              <a:t>-&gt;</a:t>
            </a:r>
            <a:r>
              <a:rPr lang="ru-RU" dirty="0" smtClean="0"/>
              <a:t>Ленточная </a:t>
            </a:r>
            <a:r>
              <a:rPr lang="ru-RU" dirty="0" err="1" smtClean="0"/>
              <a:t>библиотека\СХД</a:t>
            </a:r>
            <a:r>
              <a:rPr lang="ru-RU" dirty="0" smtClean="0"/>
              <a:t> резервного копирования</a:t>
            </a:r>
            <a:endParaRPr lang="ru-RU" dirty="0"/>
          </a:p>
        </p:txBody>
      </p:sp>
      <p:sp>
        <p:nvSpPr>
          <p:cNvPr id="30" name="Стрелка вниз 29"/>
          <p:cNvSpPr/>
          <p:nvPr/>
        </p:nvSpPr>
        <p:spPr>
          <a:xfrm>
            <a:off x="857224" y="2428868"/>
            <a:ext cx="357190" cy="1571636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TextBox 30"/>
          <p:cNvSpPr txBox="1"/>
          <p:nvPr/>
        </p:nvSpPr>
        <p:spPr>
          <a:xfrm>
            <a:off x="1214414" y="2571744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Серверная часть </a:t>
            </a:r>
            <a:r>
              <a:rPr lang="en-US" dirty="0" smtClean="0"/>
              <a:t>Symantec Backup </a:t>
            </a:r>
            <a:r>
              <a:rPr lang="en-US" dirty="0" err="1" smtClean="0"/>
              <a:t>Exec+SSO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429256" y="250030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Агенты </a:t>
            </a:r>
            <a:r>
              <a:rPr lang="en-US" dirty="0" smtClean="0"/>
              <a:t>Symantec Backup Exec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Классическая схема резервного копирования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Нагрузка на ЛВС</a:t>
            </a:r>
          </a:p>
          <a:p>
            <a:r>
              <a:rPr lang="ru-RU" dirty="0" smtClean="0"/>
              <a:t>Нагрузка на продуктивный сервер</a:t>
            </a:r>
          </a:p>
          <a:p>
            <a:endParaRPr lang="en-US" dirty="0" smtClean="0"/>
          </a:p>
          <a:p>
            <a:r>
              <a:rPr lang="ru-RU" dirty="0" smtClean="0"/>
              <a:t>На сервере резервного копирования установлен сервер </a:t>
            </a:r>
            <a:r>
              <a:rPr lang="en-US" dirty="0" smtClean="0"/>
              <a:t>Symantec Backup Exec</a:t>
            </a:r>
          </a:p>
          <a:p>
            <a:r>
              <a:rPr lang="ru-RU" dirty="0" smtClean="0"/>
              <a:t>На продуктивном сервере установлены требуемые агенты резервного копирования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LAN-free backup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80200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500034" y="5643579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СХД</a:t>
            </a:r>
            <a:r>
              <a:rPr lang="en-US" dirty="0" smtClean="0"/>
              <a:t>-&gt;</a:t>
            </a:r>
            <a:r>
              <a:rPr lang="ru-RU" dirty="0" smtClean="0"/>
              <a:t>Продуктивный сервер</a:t>
            </a:r>
            <a:r>
              <a:rPr lang="en-US" dirty="0" smtClean="0"/>
              <a:t>-&gt;</a:t>
            </a:r>
            <a:r>
              <a:rPr lang="ru-RU" dirty="0" smtClean="0"/>
              <a:t>Ленточная библиотека</a:t>
            </a:r>
            <a:r>
              <a:rPr lang="en-US" dirty="0" smtClean="0"/>
              <a:t>\</a:t>
            </a:r>
            <a:r>
              <a:rPr lang="ru-RU" dirty="0" smtClean="0"/>
              <a:t>СХД резервного копирования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4282" y="2357430"/>
            <a:ext cx="250033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Сервер централизованного администрирования</a:t>
            </a:r>
          </a:p>
          <a:p>
            <a:r>
              <a:rPr lang="en-US" dirty="0" smtClean="0"/>
              <a:t>Symantec Backup </a:t>
            </a:r>
            <a:r>
              <a:rPr lang="en-US" dirty="0" err="1" smtClean="0"/>
              <a:t>Exec+SSO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429256" y="2500306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Серверная часть </a:t>
            </a:r>
            <a:r>
              <a:rPr lang="en-US" dirty="0" smtClean="0"/>
              <a:t>Symantec Backup </a:t>
            </a:r>
            <a:r>
              <a:rPr lang="en-US" dirty="0" err="1" smtClean="0"/>
              <a:t>Exec+SSO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3" name="Стрелка углом 12"/>
          <p:cNvSpPr/>
          <p:nvPr/>
        </p:nvSpPr>
        <p:spPr>
          <a:xfrm rot="19137392" flipH="1">
            <a:off x="3464649" y="2180864"/>
            <a:ext cx="3757033" cy="3537061"/>
          </a:xfrm>
          <a:prstGeom prst="bentArrow">
            <a:avLst>
              <a:gd name="adj1" fmla="val 3863"/>
              <a:gd name="adj2" fmla="val 5976"/>
              <a:gd name="adj3" fmla="val 8981"/>
              <a:gd name="adj4" fmla="val 38113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LAN-free backup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Отсутствие нагрузки на ЛВС</a:t>
            </a:r>
          </a:p>
          <a:p>
            <a:r>
              <a:rPr lang="ru-RU" dirty="0" smtClean="0"/>
              <a:t>Нагрузка на сервер, с которого осуществляется резервное копирование</a:t>
            </a:r>
          </a:p>
          <a:p>
            <a:r>
              <a:rPr lang="ru-RU" dirty="0" smtClean="0"/>
              <a:t>Лицензирование сервера </a:t>
            </a:r>
            <a:r>
              <a:rPr lang="en-US" dirty="0" smtClean="0"/>
              <a:t>Symantec Backup Exec </a:t>
            </a:r>
            <a:r>
              <a:rPr lang="ru-RU" dirty="0" smtClean="0"/>
              <a:t>со всеми опциями по числу продуктивных серверов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Off-host backup</a:t>
            </a:r>
            <a:endParaRPr lang="ru-RU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8020050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500034" y="5643579"/>
            <a:ext cx="85011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dirty="0" smtClean="0"/>
              <a:t>Мгновенный снимок (</a:t>
            </a:r>
            <a:r>
              <a:rPr lang="en-US" dirty="0" smtClean="0"/>
              <a:t>snapshot</a:t>
            </a:r>
            <a:r>
              <a:rPr lang="ru-RU" dirty="0" smtClean="0"/>
              <a:t>) СХД</a:t>
            </a:r>
            <a:r>
              <a:rPr lang="en-US" dirty="0" smtClean="0"/>
              <a:t>-&gt;</a:t>
            </a:r>
            <a:r>
              <a:rPr lang="ru-RU" dirty="0" smtClean="0"/>
              <a:t>Сервер резервного копирования</a:t>
            </a:r>
          </a:p>
          <a:p>
            <a:pPr marL="342900" indent="-342900">
              <a:buAutoNum type="arabicPeriod"/>
            </a:pPr>
            <a:r>
              <a:rPr lang="ru-RU" dirty="0" smtClean="0"/>
              <a:t>Сервер резервного копирования</a:t>
            </a:r>
            <a:r>
              <a:rPr lang="en-US" dirty="0" smtClean="0"/>
              <a:t>-&gt;</a:t>
            </a:r>
            <a:r>
              <a:rPr lang="ru-RU" dirty="0" smtClean="0"/>
              <a:t>Ленточная библиотека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14282" y="2357430"/>
            <a:ext cx="2500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Серверная часть</a:t>
            </a:r>
          </a:p>
          <a:p>
            <a:r>
              <a:rPr lang="en-US" dirty="0" smtClean="0"/>
              <a:t>Symantec Backup </a:t>
            </a:r>
            <a:r>
              <a:rPr lang="en-US" dirty="0" err="1" smtClean="0"/>
              <a:t>Exec+ADBO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5429256" y="2500306"/>
            <a:ext cx="2286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Агенты </a:t>
            </a:r>
            <a:r>
              <a:rPr lang="en-US" dirty="0" smtClean="0"/>
              <a:t>Symantec Backup Exec</a:t>
            </a:r>
            <a:endParaRPr lang="ru-RU" dirty="0"/>
          </a:p>
        </p:txBody>
      </p:sp>
      <p:sp>
        <p:nvSpPr>
          <p:cNvPr id="10" name="Стрелка углом 9"/>
          <p:cNvSpPr/>
          <p:nvPr/>
        </p:nvSpPr>
        <p:spPr>
          <a:xfrm rot="19079927" flipH="1">
            <a:off x="1236241" y="2234255"/>
            <a:ext cx="3709384" cy="3635292"/>
          </a:xfrm>
          <a:prstGeom prst="bentArrow">
            <a:avLst>
              <a:gd name="adj1" fmla="val 4198"/>
              <a:gd name="adj2" fmla="val 4572"/>
              <a:gd name="adj3" fmla="val 10679"/>
              <a:gd name="adj4" fmla="val 4375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1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Off-host backup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Отсутствие нагрузки на ЛВС</a:t>
            </a:r>
          </a:p>
          <a:p>
            <a:r>
              <a:rPr lang="ru-RU" dirty="0" smtClean="0"/>
              <a:t>Отсутствие нагрузки на сервер, с которого осуществляется резервное копирование</a:t>
            </a:r>
            <a:endParaRPr lang="en-US" dirty="0" smtClean="0"/>
          </a:p>
          <a:p>
            <a:r>
              <a:rPr lang="ru-RU" dirty="0" smtClean="0"/>
              <a:t>Лицензирование как при использовании «классической схемы» + </a:t>
            </a:r>
            <a:r>
              <a:rPr lang="en-US" dirty="0" smtClean="0"/>
              <a:t>ADBO </a:t>
            </a:r>
            <a:r>
              <a:rPr lang="ru-RU" dirty="0" smtClean="0"/>
              <a:t>на сервер </a:t>
            </a:r>
            <a:r>
              <a:rPr lang="en-US" dirty="0" smtClean="0"/>
              <a:t>Symantec Backup Exec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IBM </a:t>
            </a:r>
            <a:r>
              <a:rPr lang="en-US" dirty="0" err="1" smtClean="0"/>
              <a:t>Flashcopy</a:t>
            </a:r>
            <a:endParaRPr lang="ru-RU" dirty="0"/>
          </a:p>
        </p:txBody>
      </p:sp>
      <p:pic>
        <p:nvPicPr>
          <p:cNvPr id="4099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1200279"/>
            <a:ext cx="8143932" cy="5657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</TotalTime>
  <Words>378</Words>
  <Application>Microsoft Office PowerPoint</Application>
  <PresentationFormat>Экран (4:3)</PresentationFormat>
  <Paragraphs>53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Использование технологии  “off-host backup” Symantec Backup Exec  с системами хранения данных IBM</vt:lpstr>
      <vt:lpstr>Проблемы резервного копирования</vt:lpstr>
      <vt:lpstr>“Классическая” схема резервного копирования</vt:lpstr>
      <vt:lpstr>Классическая схема резервного копирования</vt:lpstr>
      <vt:lpstr>LAN-free backup</vt:lpstr>
      <vt:lpstr>LAN-free backup</vt:lpstr>
      <vt:lpstr>Off-host backup</vt:lpstr>
      <vt:lpstr>Off-host backup</vt:lpstr>
      <vt:lpstr>IBM Flashcopy</vt:lpstr>
      <vt:lpstr>Microsoft VSS</vt:lpstr>
      <vt:lpstr>Полезные документы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Использование технологии  “off-host backup” Symantec Backup Exec с системами хранения данных IBM</dc:title>
  <dc:creator>Игорь А. Миньковский</dc:creator>
  <cp:lastModifiedBy>Игорь А. Миньковский</cp:lastModifiedBy>
  <cp:revision>29</cp:revision>
  <dcterms:created xsi:type="dcterms:W3CDTF">2010-12-06T05:19:04Z</dcterms:created>
  <dcterms:modified xsi:type="dcterms:W3CDTF">2010-12-06T09:59:36Z</dcterms:modified>
</cp:coreProperties>
</file>