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355" r:id="rId3"/>
    <p:sldId id="357" r:id="rId4"/>
    <p:sldId id="360" r:id="rId5"/>
    <p:sldId id="359" r:id="rId6"/>
    <p:sldId id="361" r:id="rId7"/>
    <p:sldId id="364" r:id="rId8"/>
    <p:sldId id="365" r:id="rId9"/>
    <p:sldId id="366" r:id="rId10"/>
    <p:sldId id="367" r:id="rId11"/>
    <p:sldId id="363" r:id="rId12"/>
    <p:sldId id="370" r:id="rId13"/>
    <p:sldId id="372" r:id="rId14"/>
    <p:sldId id="373" r:id="rId15"/>
    <p:sldId id="337" r:id="rId16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Путин " initials="С.Ю.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28E00"/>
    <a:srgbClr val="FF9933"/>
    <a:srgbClr val="A8ADB0"/>
    <a:srgbClr val="EAEAEA"/>
    <a:srgbClr val="DDDDDD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68" autoAdjust="0"/>
    <p:restoredTop sz="81074" autoAdjust="0"/>
  </p:normalViewPr>
  <p:slideViewPr>
    <p:cSldViewPr>
      <p:cViewPr varScale="1">
        <p:scale>
          <a:sx n="58" d="100"/>
          <a:sy n="58" d="100"/>
        </p:scale>
        <p:origin x="-13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5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8330C2B-2012-4AF6-A7D2-C5D59EFDB012}" type="datetimeFigureOut">
              <a:rPr lang="ru-RU"/>
              <a:pPr>
                <a:defRPr/>
              </a:pPr>
              <a:t>18.02.2011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9AAC9767-A738-47EC-930B-7367916B57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3920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A18C734B-00E7-4C97-BC7D-8697D86D443E}" type="datetimeFigureOut">
              <a:rPr lang="ru-RU"/>
              <a:pPr>
                <a:defRPr/>
              </a:pPr>
              <a:t>18.02.2011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56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463F2AF1-0F22-4BA7-998C-6FD231D42B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13936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61BDA16-3B63-4B30-B6AC-0C2E04A0A6B6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3F2AF1-0F22-4BA7-998C-6FD231D42B7A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93058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777777"/>
              </a:buClr>
              <a:buSzPct val="130000"/>
              <a:buFontTx/>
              <a:buNone/>
              <a:tabLst/>
              <a:defRPr/>
            </a:pPr>
            <a:r>
              <a:rPr kumimoji="0" lang="en-US" sz="19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$</a:t>
            </a:r>
            <a:r>
              <a:rPr kumimoji="0" lang="en-US" sz="19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rr</a:t>
            </a:r>
            <a:r>
              <a:rPr kumimoji="0" lang="en-US" sz="19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 = New-</a:t>
            </a:r>
            <a:r>
              <a:rPr kumimoji="0" lang="en-US" sz="19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PSSession</a:t>
            </a:r>
            <a:r>
              <a:rPr kumimoji="0" lang="en-US" sz="19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 -</a:t>
            </a:r>
            <a:r>
              <a:rPr kumimoji="0" lang="en-US" sz="19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ConfigurationName</a:t>
            </a:r>
            <a:r>
              <a:rPr kumimoji="0" lang="en-US" sz="19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 </a:t>
            </a:r>
            <a:r>
              <a:rPr kumimoji="0" lang="en-US" sz="19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Microsoft.Exchange</a:t>
            </a:r>
            <a:r>
              <a:rPr kumimoji="0" lang="en-US" sz="19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 </a:t>
            </a:r>
            <a:br>
              <a:rPr kumimoji="0" lang="en-US" sz="19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</a:br>
            <a:r>
              <a:rPr kumimoji="0" lang="en-US" sz="19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-</a:t>
            </a:r>
            <a:r>
              <a:rPr kumimoji="0" lang="en-US" sz="19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ConnectionUri</a:t>
            </a:r>
            <a:r>
              <a:rPr kumimoji="0" lang="en-US" sz="19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 http://&lt;Exchange 2010 </a:t>
            </a:r>
            <a:r>
              <a:rPr kumimoji="0" lang="en-US" sz="19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fqdn</a:t>
            </a:r>
            <a:r>
              <a:rPr kumimoji="0" lang="en-US" sz="19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&gt;/</a:t>
            </a:r>
            <a:r>
              <a:rPr kumimoji="0" lang="en-US" sz="19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powershell</a:t>
            </a:r>
            <a:r>
              <a:rPr kumimoji="0" lang="en-US" sz="19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 </a:t>
            </a:r>
            <a:br>
              <a:rPr kumimoji="0" lang="en-US" sz="19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</a:br>
            <a:r>
              <a:rPr kumimoji="0" lang="en-US" sz="19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–Authentication Kerberos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777777"/>
              </a:buClr>
              <a:buSzPct val="130000"/>
              <a:buFontTx/>
              <a:buNone/>
              <a:tabLst/>
              <a:defRPr/>
            </a:pPr>
            <a:r>
              <a:rPr kumimoji="0" lang="en-US" sz="19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Import-</a:t>
            </a:r>
            <a:r>
              <a:rPr kumimoji="0" lang="en-US" sz="19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PSSession</a:t>
            </a:r>
            <a:r>
              <a:rPr kumimoji="0" lang="en-US" sz="19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 $</a:t>
            </a:r>
            <a:r>
              <a:rPr kumimoji="0" lang="en-US" sz="19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rr</a:t>
            </a:r>
            <a:endParaRPr kumimoji="0" lang="en-US" sz="19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urier New" pitchFamily="49" charset="0"/>
              <a:cs typeface="Courier New" pitchFamily="49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3F2AF1-0F22-4BA7-998C-6FD231D42B7A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93058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3F2AF1-0F22-4BA7-998C-6FD231D42B7A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93058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Возможность использовать онлайн архив появилась в </a:t>
            </a:r>
            <a:r>
              <a:rPr lang="en-US" dirty="0" smtClean="0"/>
              <a:t>Exchange 2010</a:t>
            </a:r>
            <a:r>
              <a:rPr lang="ru-RU" dirty="0" smtClean="0"/>
              <a:t> </a:t>
            </a:r>
            <a:r>
              <a:rPr lang="en-US" dirty="0" smtClean="0"/>
              <a:t>SP1</a:t>
            </a:r>
            <a:endParaRPr lang="ru-RU" dirty="0" smtClean="0"/>
          </a:p>
          <a:p>
            <a:r>
              <a:rPr lang="ru-RU" dirty="0" smtClean="0"/>
              <a:t>Хранение архивов в разных БД</a:t>
            </a:r>
          </a:p>
          <a:p>
            <a:r>
              <a:rPr lang="ru-RU" dirty="0" smtClean="0"/>
              <a:t>Возможность делегирования доступа к архивам</a:t>
            </a:r>
          </a:p>
          <a:p>
            <a:r>
              <a:rPr lang="ru-RU" dirty="0" smtClean="0"/>
              <a:t>Импорт данных в архивы из </a:t>
            </a:r>
            <a:r>
              <a:rPr lang="en-US" dirty="0" smtClean="0"/>
              <a:t>PST </a:t>
            </a:r>
            <a:r>
              <a:rPr lang="ru-RU" dirty="0" smtClean="0"/>
              <a:t>через </a:t>
            </a:r>
            <a:r>
              <a:rPr lang="en-US" dirty="0" smtClean="0"/>
              <a:t>Power Shell</a:t>
            </a:r>
          </a:p>
          <a:p>
            <a:r>
              <a:rPr lang="ru-RU" dirty="0" smtClean="0"/>
              <a:t>Возможность работы из </a:t>
            </a:r>
            <a:r>
              <a:rPr lang="en-US" dirty="0" smtClean="0"/>
              <a:t>Outlook 2007 </a:t>
            </a:r>
            <a:r>
              <a:rPr lang="ru-RU" dirty="0" smtClean="0"/>
              <a:t>(заявлено обновление</a:t>
            </a:r>
            <a:endParaRPr lang="en-US" dirty="0" smtClean="0"/>
          </a:p>
          <a:p>
            <a:r>
              <a:rPr lang="ru-RU" dirty="0" smtClean="0"/>
              <a:t>Гранулированное управление ролями </a:t>
            </a:r>
            <a:r>
              <a:rPr lang="en-US" dirty="0" smtClean="0"/>
              <a:t>(RBAC)</a:t>
            </a:r>
            <a:endParaRPr lang="ru-RU" dirty="0" smtClean="0"/>
          </a:p>
          <a:p>
            <a:r>
              <a:rPr lang="ru-RU" dirty="0" smtClean="0"/>
              <a:t>Управление правилами и пользовательскими архивами</a:t>
            </a:r>
          </a:p>
          <a:p>
            <a:r>
              <a:rPr lang="ru-RU" dirty="0" smtClean="0"/>
              <a:t>Улучшенные возможности управления </a:t>
            </a:r>
            <a:r>
              <a:rPr lang="en-US" dirty="0" smtClean="0"/>
              <a:t>Active Sync</a:t>
            </a:r>
          </a:p>
          <a:p>
            <a:r>
              <a:rPr lang="ru-RU" dirty="0" smtClean="0"/>
              <a:t>Возможность использовать онлайн архив появилась в </a:t>
            </a:r>
            <a:r>
              <a:rPr lang="en-US" dirty="0" smtClean="0"/>
              <a:t>Exchange 2010</a:t>
            </a:r>
            <a:r>
              <a:rPr lang="ru-RU" dirty="0" smtClean="0"/>
              <a:t> </a:t>
            </a:r>
            <a:r>
              <a:rPr lang="en-US" dirty="0" smtClean="0"/>
              <a:t>SP1</a:t>
            </a:r>
            <a:endParaRPr lang="ru-RU" dirty="0" smtClean="0"/>
          </a:p>
          <a:p>
            <a:r>
              <a:rPr lang="ru-RU" dirty="0" smtClean="0"/>
              <a:t>Хранение архивов в разных БД</a:t>
            </a:r>
          </a:p>
          <a:p>
            <a:r>
              <a:rPr lang="ru-RU" dirty="0" smtClean="0"/>
              <a:t>Возможность делегирования доступа к архивам</a:t>
            </a:r>
          </a:p>
          <a:p>
            <a:r>
              <a:rPr lang="ru-RU" dirty="0" smtClean="0"/>
              <a:t>Импорт данных в архивы из </a:t>
            </a:r>
            <a:r>
              <a:rPr lang="en-US" dirty="0" smtClean="0"/>
              <a:t>PST </a:t>
            </a:r>
            <a:r>
              <a:rPr lang="ru-RU" dirty="0" smtClean="0"/>
              <a:t>через </a:t>
            </a:r>
            <a:r>
              <a:rPr lang="en-US" dirty="0" smtClean="0"/>
              <a:t>Power Shell</a:t>
            </a:r>
          </a:p>
          <a:p>
            <a:r>
              <a:rPr lang="ru-RU" dirty="0" smtClean="0"/>
              <a:t>Возможность работы из </a:t>
            </a:r>
            <a:r>
              <a:rPr lang="en-US" dirty="0" smtClean="0"/>
              <a:t>Outlook 2007 </a:t>
            </a:r>
            <a:r>
              <a:rPr lang="ru-RU" dirty="0" smtClean="0"/>
              <a:t>(заявлено обновление)</a:t>
            </a:r>
          </a:p>
          <a:p>
            <a:pPr lvl="0"/>
            <a:r>
              <a:rPr lang="ru-RU" dirty="0" smtClean="0"/>
              <a:t>Поддержка </a:t>
            </a:r>
            <a:r>
              <a:rPr lang="ru-RU" dirty="0" err="1" smtClean="0"/>
              <a:t>Name</a:t>
            </a:r>
            <a:r>
              <a:rPr lang="ru-RU" dirty="0" smtClean="0"/>
              <a:t> </a:t>
            </a:r>
            <a:r>
              <a:rPr lang="ru-RU" dirty="0" err="1" smtClean="0"/>
              <a:t>Display</a:t>
            </a:r>
            <a:r>
              <a:rPr lang="ru-RU" dirty="0" smtClean="0"/>
              <a:t>, при поддержке вашим PBX. </a:t>
            </a:r>
          </a:p>
          <a:p>
            <a:pPr lvl="0"/>
            <a:r>
              <a:rPr lang="ru-RU" dirty="0" smtClean="0"/>
              <a:t>UM пользователи могут принадлежать к двум UM </a:t>
            </a:r>
            <a:r>
              <a:rPr lang="ru-RU" dirty="0" err="1" smtClean="0"/>
              <a:t>Dial</a:t>
            </a:r>
            <a:r>
              <a:rPr lang="ru-RU" dirty="0" smtClean="0"/>
              <a:t> </a:t>
            </a:r>
            <a:r>
              <a:rPr lang="ru-RU" dirty="0" err="1" smtClean="0"/>
              <a:t>Plans</a:t>
            </a:r>
            <a:r>
              <a:rPr lang="ru-RU" dirty="0" smtClean="0"/>
              <a:t>.</a:t>
            </a:r>
          </a:p>
          <a:p>
            <a:pPr lvl="0"/>
            <a:r>
              <a:rPr lang="ru-RU" dirty="0" smtClean="0"/>
              <a:t>Система отчетности включает в себя </a:t>
            </a:r>
            <a:r>
              <a:rPr lang="ru-RU" dirty="0" err="1" smtClean="0"/>
              <a:t>Call</a:t>
            </a:r>
            <a:r>
              <a:rPr lang="ru-RU" dirty="0" smtClean="0"/>
              <a:t> </a:t>
            </a:r>
            <a:r>
              <a:rPr lang="ru-RU" dirty="0" err="1" smtClean="0"/>
              <a:t>Statistics</a:t>
            </a:r>
            <a:r>
              <a:rPr lang="ru-RU" dirty="0" smtClean="0"/>
              <a:t> и </a:t>
            </a:r>
            <a:r>
              <a:rPr lang="ru-RU" dirty="0" err="1" smtClean="0"/>
              <a:t>User</a:t>
            </a:r>
            <a:r>
              <a:rPr lang="ru-RU" dirty="0" smtClean="0"/>
              <a:t> </a:t>
            </a:r>
            <a:r>
              <a:rPr lang="ru-RU" dirty="0" err="1" smtClean="0"/>
              <a:t>Call</a:t>
            </a:r>
            <a:r>
              <a:rPr lang="ru-RU" dirty="0" smtClean="0"/>
              <a:t> </a:t>
            </a:r>
            <a:r>
              <a:rPr lang="ru-RU" dirty="0" err="1" smtClean="0"/>
              <a:t>Logs</a:t>
            </a:r>
            <a:r>
              <a:rPr lang="ru-RU" dirty="0" smtClean="0"/>
              <a:t>, которые не требуют </a:t>
            </a:r>
            <a:r>
              <a:rPr lang="ru-RU" dirty="0" err="1" smtClean="0"/>
              <a:t>Operation</a:t>
            </a:r>
            <a:r>
              <a:rPr lang="ru-RU" dirty="0" smtClean="0"/>
              <a:t> </a:t>
            </a:r>
            <a:r>
              <a:rPr lang="ru-RU" dirty="0" err="1" smtClean="0"/>
              <a:t>Manager</a:t>
            </a:r>
            <a:r>
              <a:rPr lang="ru-RU" dirty="0" smtClean="0"/>
              <a:t>, теперь они доступны из ECP.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3F2AF1-0F22-4BA7-998C-6FD231D42B7A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93058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3F2AF1-0F22-4BA7-998C-6FD231D42B7A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93058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3F2AF1-0F22-4BA7-998C-6FD231D42B7A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93058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3F2AF1-0F22-4BA7-998C-6FD231D42B7A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93058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3F2AF1-0F22-4BA7-998C-6FD231D42B7A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93058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3F2AF1-0F22-4BA7-998C-6FD231D42B7A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93058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Всего  2 отличия?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3F2AF1-0F22-4BA7-998C-6FD231D42B7A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93058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 smtClean="0"/>
              <a:t>FOR</a:t>
            </a:r>
            <a:r>
              <a:rPr lang="en-US" sz="2400" baseline="0" dirty="0" smtClean="0"/>
              <a:t> USER</a:t>
            </a:r>
            <a:endParaRPr lang="en-US" sz="2400" dirty="0" smtClean="0"/>
          </a:p>
          <a:p>
            <a:r>
              <a:rPr lang="ru-RU" sz="2400" dirty="0" smtClean="0"/>
              <a:t>Обновленный пользовательский интерфейс – </a:t>
            </a:r>
            <a:r>
              <a:rPr lang="en-US" sz="2400" dirty="0" smtClean="0"/>
              <a:t>OWA, Outlook 2010</a:t>
            </a:r>
            <a:endParaRPr lang="ru-RU" sz="2400" dirty="0" smtClean="0"/>
          </a:p>
          <a:p>
            <a:pPr lvl="1"/>
            <a:r>
              <a:rPr lang="ru-RU" sz="2000" dirty="0" smtClean="0"/>
              <a:t>Группировка сообщений из всех папок по теме обсуждения</a:t>
            </a:r>
          </a:p>
          <a:p>
            <a:pPr lvl="1"/>
            <a:r>
              <a:rPr lang="ru-RU" sz="2000" dirty="0" smtClean="0"/>
              <a:t>Подсказки при формировании сообщения</a:t>
            </a:r>
          </a:p>
          <a:p>
            <a:pPr lvl="1"/>
            <a:r>
              <a:rPr lang="ru-RU" sz="2000" dirty="0" smtClean="0"/>
              <a:t>Отчет о доставке в контекстном меню отправленного сообщения</a:t>
            </a:r>
            <a:endParaRPr lang="en-US" sz="2000" dirty="0" smtClean="0"/>
          </a:p>
          <a:p>
            <a:r>
              <a:rPr lang="ru-RU" sz="2400" dirty="0" smtClean="0"/>
              <a:t>Более высокий уровень контроля потока почты</a:t>
            </a:r>
          </a:p>
          <a:p>
            <a:pPr lvl="1"/>
            <a:r>
              <a:rPr lang="ru-RU" sz="2000" dirty="0" smtClean="0"/>
              <a:t>Интеграция с </a:t>
            </a:r>
            <a:r>
              <a:rPr lang="en-US" sz="2000" dirty="0" smtClean="0"/>
              <a:t>RMS</a:t>
            </a:r>
            <a:r>
              <a:rPr lang="ru-RU" sz="2000" dirty="0" smtClean="0"/>
              <a:t> на уровне транспортного сервера</a:t>
            </a:r>
            <a:endParaRPr lang="en-US" sz="2000" dirty="0" smtClean="0"/>
          </a:p>
          <a:p>
            <a:pPr lvl="1"/>
            <a:r>
              <a:rPr lang="ru-RU" sz="2000" dirty="0" smtClean="0"/>
              <a:t>Использования функции модерирования при отправке сообщения</a:t>
            </a:r>
          </a:p>
          <a:p>
            <a:pPr lvl="1"/>
            <a:r>
              <a:rPr lang="ru-RU" sz="2000" dirty="0" smtClean="0"/>
              <a:t>Функция запрета на физическое удаление сообщений из почтового ящика</a:t>
            </a:r>
          </a:p>
          <a:p>
            <a:pPr lvl="1"/>
            <a:r>
              <a:rPr lang="ru-RU" sz="2000" dirty="0" smtClean="0"/>
              <a:t>Сквозной поиск информации по почтовым ящикам внутри организации</a:t>
            </a:r>
            <a:endParaRPr lang="en-US" sz="2000" dirty="0" smtClean="0"/>
          </a:p>
          <a:p>
            <a:r>
              <a:rPr lang="ru-RU" sz="2400" dirty="0" smtClean="0"/>
              <a:t>Расширенные возможности мобильной работы с почтой</a:t>
            </a:r>
          </a:p>
          <a:p>
            <a:r>
              <a:rPr lang="ru-RU" sz="2400" dirty="0" smtClean="0"/>
              <a:t>Русский язык в голосовом функционале работы с почтовым ящиком</a:t>
            </a:r>
            <a:endParaRPr lang="en-US" sz="2400" dirty="0" smtClean="0"/>
          </a:p>
          <a:p>
            <a:r>
              <a:rPr lang="ru-RU" sz="2400" dirty="0" smtClean="0"/>
              <a:t>Архивный почтовый ящик</a:t>
            </a:r>
            <a:endParaRPr lang="en-US" sz="2400" dirty="0" smtClean="0"/>
          </a:p>
          <a:p>
            <a:r>
              <a:rPr lang="en-US" sz="2400" dirty="0" smtClean="0"/>
              <a:t>FOR ADMIN</a:t>
            </a:r>
          </a:p>
          <a:p>
            <a:r>
              <a:rPr lang="ru-RU" sz="2400" dirty="0" smtClean="0"/>
              <a:t>Новые возможности обеспечения высокой доступности сервисов</a:t>
            </a:r>
            <a:endParaRPr lang="en-US" sz="2400" dirty="0" smtClean="0"/>
          </a:p>
          <a:p>
            <a:pPr lvl="1"/>
            <a:r>
              <a:rPr lang="ru-RU" sz="2000" dirty="0" smtClean="0"/>
              <a:t>Группы высокой доступности (замена механизмам высокой доступности – </a:t>
            </a:r>
            <a:r>
              <a:rPr lang="en-US" sz="2000" dirty="0" smtClean="0"/>
              <a:t>SCR, LCR, SCC and CCR </a:t>
            </a:r>
            <a:r>
              <a:rPr lang="ru-RU" sz="2000" dirty="0" smtClean="0"/>
              <a:t>– используемым в </a:t>
            </a:r>
            <a:r>
              <a:rPr lang="en-US" sz="2000" dirty="0" smtClean="0"/>
              <a:t>E</a:t>
            </a:r>
            <a:r>
              <a:rPr lang="ru-RU" sz="2000" dirty="0" smtClean="0"/>
              <a:t>2007), </a:t>
            </a:r>
          </a:p>
          <a:p>
            <a:pPr lvl="1"/>
            <a:r>
              <a:rPr lang="ru-RU" sz="2000" dirty="0" smtClean="0"/>
              <a:t>Механизмы надежной пересылки сообщений транспортным сервером</a:t>
            </a:r>
          </a:p>
          <a:p>
            <a:pPr lvl="1"/>
            <a:r>
              <a:rPr lang="ru-RU" sz="2000" dirty="0" smtClean="0"/>
              <a:t>Служба </a:t>
            </a:r>
            <a:r>
              <a:rPr lang="en-US" sz="2000" dirty="0" smtClean="0"/>
              <a:t>RPC Proxy </a:t>
            </a:r>
            <a:r>
              <a:rPr lang="ru-RU" sz="2000" dirty="0" smtClean="0"/>
              <a:t>для подключения </a:t>
            </a:r>
            <a:r>
              <a:rPr lang="en-US" sz="2000" dirty="0" smtClean="0"/>
              <a:t>MAPI </a:t>
            </a:r>
            <a:r>
              <a:rPr lang="ru-RU" sz="2000" dirty="0" smtClean="0"/>
              <a:t>клиентов к роли клиентского доступа для работы с почтовым ящиком и обращений к службе каталогов</a:t>
            </a:r>
          </a:p>
          <a:p>
            <a:r>
              <a:rPr lang="ru-RU" sz="2400" dirty="0" smtClean="0"/>
              <a:t>Снижение стоимости дисковой подсистемы с одновременным увеличением емкости</a:t>
            </a:r>
            <a:r>
              <a:rPr lang="en-US" sz="2400" dirty="0" smtClean="0"/>
              <a:t> </a:t>
            </a:r>
            <a:r>
              <a:rPr lang="ru-RU" sz="2400" dirty="0" smtClean="0"/>
              <a:t>почтовых ящиков</a:t>
            </a:r>
          </a:p>
          <a:p>
            <a:pPr lvl="1"/>
            <a:r>
              <a:rPr lang="ru-RU" sz="2000" dirty="0" smtClean="0"/>
              <a:t>Возможность использования дисков со скоростью вращения 7200 </a:t>
            </a:r>
            <a:r>
              <a:rPr lang="en-US" sz="2000" dirty="0" smtClean="0"/>
              <a:t>RPM</a:t>
            </a:r>
          </a:p>
          <a:p>
            <a:pPr lvl="1"/>
            <a:r>
              <a:rPr lang="ru-RU" sz="2000" dirty="0" smtClean="0"/>
              <a:t>Емкость одной базы почтовых ящиков – 2 Тбайт (100 баз на сервер) </a:t>
            </a:r>
          </a:p>
          <a:p>
            <a:pPr lvl="1"/>
            <a:r>
              <a:rPr lang="ru-RU" sz="2000" dirty="0" smtClean="0"/>
              <a:t>Возможность использования </a:t>
            </a:r>
            <a:r>
              <a:rPr lang="en-US" sz="2000" dirty="0" err="1" smtClean="0"/>
              <a:t>RAIDless</a:t>
            </a:r>
            <a:r>
              <a:rPr lang="ru-RU" sz="2000" dirty="0" smtClean="0"/>
              <a:t> конфигураций</a:t>
            </a:r>
          </a:p>
          <a:p>
            <a:r>
              <a:rPr lang="ru-RU" sz="2400" dirty="0" smtClean="0"/>
              <a:t>Новая модель распределения административных полномочий и средства администрирования </a:t>
            </a:r>
            <a:endParaRPr lang="en-US" sz="2400" dirty="0" smtClean="0"/>
          </a:p>
          <a:p>
            <a:r>
              <a:rPr lang="ru-RU" sz="2400" dirty="0" smtClean="0"/>
              <a:t>Унификация интерфейсов программирования (отказ от </a:t>
            </a:r>
            <a:r>
              <a:rPr lang="en-US" sz="2400" dirty="0" err="1" smtClean="0"/>
              <a:t>ExOLEBD</a:t>
            </a:r>
            <a:r>
              <a:rPr lang="en-US" sz="2400" dirty="0" smtClean="0"/>
              <a:t>, WebDAV and </a:t>
            </a:r>
            <a:r>
              <a:rPr lang="en-US" sz="2400" dirty="0" err="1" smtClean="0"/>
              <a:t>CDOEx</a:t>
            </a:r>
            <a:r>
              <a:rPr lang="ru-RU" sz="2400" dirty="0" smtClean="0"/>
              <a:t> в пользу </a:t>
            </a:r>
            <a:r>
              <a:rPr lang="en-US" sz="2400" dirty="0" smtClean="0"/>
              <a:t>EWS)</a:t>
            </a:r>
            <a:endParaRPr lang="en-US" sz="2000" dirty="0" smtClean="0"/>
          </a:p>
          <a:p>
            <a:endParaRPr lang="en-US" sz="24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3F2AF1-0F22-4BA7-998C-6FD231D42B7A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93058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4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3F2AF1-0F22-4BA7-998C-6FD231D42B7A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93058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wmf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7"/>
          <p:cNvGraphicFramePr>
            <a:graphicFrameLocks noChangeAspect="1"/>
          </p:cNvGraphicFramePr>
          <p:nvPr/>
        </p:nvGraphicFramePr>
        <p:xfrm>
          <a:off x="4252913" y="0"/>
          <a:ext cx="4891087" cy="4437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17" name="Image" r:id="rId3" imgW="8228571" imgH="8711111" progId="">
                  <p:embed/>
                </p:oleObj>
              </mc:Choice>
              <mc:Fallback>
                <p:oleObj name="Image" r:id="rId3" imgW="8228571" imgH="8711111" progId="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4252913" y="0"/>
                        <a:ext cx="4891087" cy="4437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gradFill rotWithShape="1">
                              <a:gsLst>
                                <a:gs pos="0">
                                  <a:schemeClr val="accent1">
                                    <a:gamma/>
                                    <a:tint val="72941"/>
                                    <a:invGamma/>
                                    <a:alpha val="39999"/>
                                  </a:schemeClr>
                                </a:gs>
                                <a:gs pos="100000">
                                  <a:schemeClr val="accent1"/>
                                </a:gs>
                              </a:gsLst>
                              <a:lin ang="5400000" scaled="1"/>
                            </a:gradFill>
                          </a14:hiddenFill>
                        </a:ext>
                        <a:ext uri="{91240B29-F687-4F45-9708-019B960494DF}">
                          <a14:hiddenLine xmlns:a14="http://schemas.microsoft.com/office/drawing/2010/main" w="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8" descr="Light horizontal"/>
          <p:cNvSpPr>
            <a:spLocks noChangeArrowheads="1"/>
          </p:cNvSpPr>
          <p:nvPr/>
        </p:nvSpPr>
        <p:spPr bwMode="gray">
          <a:xfrm>
            <a:off x="0" y="9525"/>
            <a:ext cx="1476375" cy="6848475"/>
          </a:xfrm>
          <a:prstGeom prst="rect">
            <a:avLst/>
          </a:prstGeom>
          <a:pattFill prst="ltHorz">
            <a:fgClr>
              <a:schemeClr val="bg2"/>
            </a:fgClr>
            <a:bgClr>
              <a:srgbClr val="FFFFFF"/>
            </a:bgClr>
          </a:patt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6" name="Rectangle 19"/>
          <p:cNvSpPr>
            <a:spLocks noChangeArrowheads="1"/>
          </p:cNvSpPr>
          <p:nvPr/>
        </p:nvSpPr>
        <p:spPr bwMode="ltGray">
          <a:xfrm flipV="1">
            <a:off x="0" y="4267200"/>
            <a:ext cx="9144000" cy="1106488"/>
          </a:xfrm>
          <a:prstGeom prst="rect">
            <a:avLst/>
          </a:prstGeom>
          <a:solidFill>
            <a:srgbClr val="A8ADB0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7" name="AutoShape 21"/>
          <p:cNvSpPr>
            <a:spLocks noChangeArrowheads="1"/>
          </p:cNvSpPr>
          <p:nvPr/>
        </p:nvSpPr>
        <p:spPr bwMode="ltGray">
          <a:xfrm>
            <a:off x="1474788" y="5156200"/>
            <a:ext cx="7129462" cy="504825"/>
          </a:xfrm>
          <a:prstGeom prst="roundRect">
            <a:avLst>
              <a:gd name="adj" fmla="val 16667"/>
            </a:avLst>
          </a:prstGeom>
          <a:solidFill>
            <a:srgbClr val="F28E00"/>
          </a:solidFill>
          <a:ln w="38100" algn="ctr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pic>
        <p:nvPicPr>
          <p:cNvPr id="8" name="Рисунок 17" descr="LOGO.wmf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45238" y="5786438"/>
            <a:ext cx="2227262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1357290" y="3286124"/>
            <a:ext cx="7239000" cy="1371600"/>
          </a:xfrm>
        </p:spPr>
        <p:txBody>
          <a:bodyPr/>
          <a:lstStyle>
            <a:lvl1pPr algn="l">
              <a:defRPr sz="4000" b="1">
                <a:solidFill>
                  <a:srgbClr val="0000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1614488" y="5224463"/>
            <a:ext cx="6858000" cy="3810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095AF0-A121-4669-B419-5A0E7557E8C6}" type="datetime1">
              <a:rPr lang="ru-RU"/>
              <a:pPr>
                <a:defRPr/>
              </a:pPr>
              <a:t>18.02.2011</a:t>
            </a:fld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0D92E9-93B4-4FE4-820E-47FD8A72581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19088"/>
            <a:ext cx="2057400" cy="60055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19088"/>
            <a:ext cx="6019800" cy="60055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455F3-3499-41B4-B988-06D46284F7BA}" type="datetime1">
              <a:rPr lang="ru-RU"/>
              <a:pPr>
                <a:defRPr/>
              </a:pPr>
              <a:t>18.02.2011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929313" y="6343650"/>
            <a:ext cx="2895600" cy="22860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r>
              <a:rPr lang="ru-RU"/>
              <a:t>ООО «СБСистем»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E56A52-BD6A-4938-BE57-2DA06680C6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7688" y="319088"/>
            <a:ext cx="7162800" cy="5635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076325"/>
            <a:ext cx="8229600" cy="5248275"/>
          </a:xfrm>
        </p:spPr>
        <p:txBody>
          <a:bodyPr/>
          <a:lstStyle/>
          <a:p>
            <a:pPr lvl="0"/>
            <a:r>
              <a:rPr lang="ru-RU" noProof="0" smtClean="0"/>
              <a:t>Вставка таблицы</a:t>
            </a:r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2026D6-921C-4026-AD85-D038FD1C61C6}" type="datetime1">
              <a:rPr lang="ru-RU"/>
              <a:pPr>
                <a:defRPr/>
              </a:pPr>
              <a:t>18.02.2011</a:t>
            </a:fld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CAE423-FACC-4A62-B80D-9BAA4456AB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41E6A7-69CB-4F92-BD99-2CD09BF57916}" type="datetime1">
              <a:rPr lang="ru-RU"/>
              <a:pPr>
                <a:defRPr/>
              </a:pPr>
              <a:t>18.02.2011</a:t>
            </a:fld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6BB3CA-D4A0-4A85-B037-CC8E950F840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EE2E39-C0FC-4181-BA69-E6C7786C90FA}" type="datetime1">
              <a:rPr lang="ru-RU"/>
              <a:pPr>
                <a:defRPr/>
              </a:pPr>
              <a:t>18.02.2011</a:t>
            </a:fld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C91B13-4467-4957-A75F-FF15037E9C7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076325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076325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1879C1-C067-4F6B-BD4C-BD7FCC68877E}" type="datetime1">
              <a:rPr lang="ru-RU"/>
              <a:pPr>
                <a:defRPr/>
              </a:pPr>
              <a:t>18.02.2011</a:t>
            </a:fld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D25BC1-8AAC-4308-8BF3-8727AC31DC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96E232-43FE-4BBA-AB44-3D371AAFD339}" type="datetime1">
              <a:rPr lang="ru-RU"/>
              <a:pPr>
                <a:defRPr/>
              </a:pPr>
              <a:t>18.02.2011</a:t>
            </a:fld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7E9256-0652-4300-A790-53C37314558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714375" y="6357938"/>
            <a:ext cx="900113" cy="255587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7EC79111-D35A-4F3C-BD0A-0859B227A880}" type="datetime1">
              <a:rPr lang="ru-RU"/>
              <a:pPr>
                <a:defRPr/>
              </a:pPr>
              <a:t>18.02.2011</a:t>
            </a:fld>
            <a:endParaRPr lang="en-US"/>
          </a:p>
        </p:txBody>
      </p:sp>
      <p:sp>
        <p:nvSpPr>
          <p:cNvPr id="4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8001000" y="6389688"/>
            <a:ext cx="857250" cy="214312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6F3CCDBD-48E4-48E9-82E3-506BE26851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D32D60-C049-4180-AEC6-6D6268064911}" type="datetime1">
              <a:rPr lang="ru-RU"/>
              <a:pPr>
                <a:defRPr/>
              </a:pPr>
              <a:t>18.02.2011</a:t>
            </a:fld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78DCF2-0263-444F-8A58-0578214E197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2235AE-BFF7-4DE2-B2CC-10AEF2FE0D5E}" type="datetime1">
              <a:rPr lang="ru-RU"/>
              <a:pPr>
                <a:defRPr/>
              </a:pPr>
              <a:t>18.02.2011</a:t>
            </a:fld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4B0AEF-B7F7-4AE6-A9C5-CA16D1BC7C5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D5D5BB-A667-48D0-AB7A-19F81A327D32}" type="datetime1">
              <a:rPr lang="ru-RU"/>
              <a:pPr>
                <a:defRPr/>
              </a:pPr>
              <a:t>18.02.2011</a:t>
            </a:fld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094579-B2EC-49A5-9138-EF4E49416F0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Rectangle 15" descr="Light horizontal"/>
          <p:cNvSpPr>
            <a:spLocks noChangeArrowheads="1"/>
          </p:cNvSpPr>
          <p:nvPr/>
        </p:nvSpPr>
        <p:spPr bwMode="gray">
          <a:xfrm>
            <a:off x="0" y="0"/>
            <a:ext cx="468313" cy="6858000"/>
          </a:xfrm>
          <a:prstGeom prst="rect">
            <a:avLst/>
          </a:prstGeom>
          <a:pattFill prst="ltHorz">
            <a:fgClr>
              <a:schemeClr val="bg2"/>
            </a:fgClr>
            <a:bgClr>
              <a:srgbClr val="FFFFFF"/>
            </a:bgClr>
          </a:patt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invGray">
          <a:xfrm>
            <a:off x="0" y="-26988"/>
            <a:ext cx="9144000" cy="692151"/>
          </a:xfrm>
          <a:prstGeom prst="rect">
            <a:avLst/>
          </a:prstGeom>
          <a:solidFill>
            <a:schemeClr val="bg1">
              <a:lumMod val="95000"/>
            </a:schemeClr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1042" name="AutoShape 18"/>
          <p:cNvSpPr>
            <a:spLocks noChangeArrowheads="1"/>
          </p:cNvSpPr>
          <p:nvPr/>
        </p:nvSpPr>
        <p:spPr bwMode="blackWhite">
          <a:xfrm>
            <a:off x="428625" y="142875"/>
            <a:ext cx="7318375" cy="596900"/>
          </a:xfrm>
          <a:prstGeom prst="roundRect">
            <a:avLst>
              <a:gd name="adj" fmla="val 16667"/>
            </a:avLst>
          </a:prstGeom>
          <a:solidFill>
            <a:srgbClr val="F28E00"/>
          </a:solidFill>
          <a:ln w="38100" algn="ctr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307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857250"/>
            <a:ext cx="8401050" cy="546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4388" y="6397625"/>
            <a:ext cx="900112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1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C296630-63CF-4C36-A848-9AF7B7A617A4}" type="datetime1">
              <a:rPr lang="ru-RU"/>
              <a:pPr>
                <a:defRPr/>
              </a:pPr>
              <a:t>18.02.2011</a:t>
            </a:fld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01000" y="6378575"/>
            <a:ext cx="85725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1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6C64232-41BB-4F56-99B3-62E64AF35B5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080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500063" y="142875"/>
            <a:ext cx="71628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pic>
        <p:nvPicPr>
          <p:cNvPr id="3081" name="Рисунок 12" descr="LOGO.wmf"/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58125" y="142875"/>
            <a:ext cx="1150938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" name="AutoShape 2"/>
          <p:cNvSpPr>
            <a:spLocks noChangeAspect="1" noChangeArrowheads="1" noTextEdit="1"/>
          </p:cNvSpPr>
          <p:nvPr userDrawn="1"/>
        </p:nvSpPr>
        <p:spPr bwMode="auto">
          <a:xfrm>
            <a:off x="142875" y="3929063"/>
            <a:ext cx="563245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4100" name="Freeform 4"/>
          <p:cNvSpPr>
            <a:spLocks/>
          </p:cNvSpPr>
          <p:nvPr userDrawn="1"/>
        </p:nvSpPr>
        <p:spPr bwMode="auto">
          <a:xfrm>
            <a:off x="642938" y="6286500"/>
            <a:ext cx="5357812" cy="365125"/>
          </a:xfrm>
          <a:custGeom>
            <a:avLst/>
            <a:gdLst/>
            <a:ahLst/>
            <a:cxnLst>
              <a:cxn ang="0">
                <a:pos x="16876" y="1150"/>
              </a:cxn>
              <a:cxn ang="0">
                <a:pos x="2996" y="344"/>
              </a:cxn>
              <a:cxn ang="0">
                <a:pos x="504" y="364"/>
              </a:cxn>
              <a:cxn ang="0">
                <a:pos x="486" y="403"/>
              </a:cxn>
              <a:cxn ang="0">
                <a:pos x="462" y="438"/>
              </a:cxn>
              <a:cxn ang="0">
                <a:pos x="434" y="470"/>
              </a:cxn>
              <a:cxn ang="0">
                <a:pos x="401" y="495"/>
              </a:cxn>
              <a:cxn ang="0">
                <a:pos x="364" y="515"/>
              </a:cxn>
              <a:cxn ang="0">
                <a:pos x="325" y="530"/>
              </a:cxn>
              <a:cxn ang="0">
                <a:pos x="282" y="537"/>
              </a:cxn>
              <a:cxn ang="0">
                <a:pos x="247" y="537"/>
              </a:cxn>
              <a:cxn ang="0">
                <a:pos x="220" y="535"/>
              </a:cxn>
              <a:cxn ang="0">
                <a:pos x="195" y="530"/>
              </a:cxn>
              <a:cxn ang="0">
                <a:pos x="170" y="522"/>
              </a:cxn>
              <a:cxn ang="0">
                <a:pos x="147" y="512"/>
              </a:cxn>
              <a:cxn ang="0">
                <a:pos x="125" y="498"/>
              </a:cxn>
              <a:cxn ang="0">
                <a:pos x="104" y="484"/>
              </a:cxn>
              <a:cxn ang="0">
                <a:pos x="85" y="468"/>
              </a:cxn>
              <a:cxn ang="0">
                <a:pos x="67" y="450"/>
              </a:cxn>
              <a:cxn ang="0">
                <a:pos x="52" y="430"/>
              </a:cxn>
              <a:cxn ang="0">
                <a:pos x="37" y="409"/>
              </a:cxn>
              <a:cxn ang="0">
                <a:pos x="25" y="385"/>
              </a:cxn>
              <a:cxn ang="0">
                <a:pos x="15" y="362"/>
              </a:cxn>
              <a:cxn ang="0">
                <a:pos x="7" y="336"/>
              </a:cxn>
              <a:cxn ang="0">
                <a:pos x="3" y="310"/>
              </a:cxn>
              <a:cxn ang="0">
                <a:pos x="0" y="283"/>
              </a:cxn>
              <a:cxn ang="0">
                <a:pos x="0" y="255"/>
              </a:cxn>
              <a:cxn ang="0">
                <a:pos x="3" y="228"/>
              </a:cxn>
              <a:cxn ang="0">
                <a:pos x="7" y="202"/>
              </a:cxn>
              <a:cxn ang="0">
                <a:pos x="15" y="177"/>
              </a:cxn>
              <a:cxn ang="0">
                <a:pos x="25" y="152"/>
              </a:cxn>
              <a:cxn ang="0">
                <a:pos x="37" y="130"/>
              </a:cxn>
              <a:cxn ang="0">
                <a:pos x="52" y="108"/>
              </a:cxn>
              <a:cxn ang="0">
                <a:pos x="67" y="88"/>
              </a:cxn>
              <a:cxn ang="0">
                <a:pos x="85" y="70"/>
              </a:cxn>
              <a:cxn ang="0">
                <a:pos x="104" y="53"/>
              </a:cxn>
              <a:cxn ang="0">
                <a:pos x="125" y="39"/>
              </a:cxn>
              <a:cxn ang="0">
                <a:pos x="147" y="27"/>
              </a:cxn>
              <a:cxn ang="0">
                <a:pos x="170" y="17"/>
              </a:cxn>
              <a:cxn ang="0">
                <a:pos x="195" y="9"/>
              </a:cxn>
              <a:cxn ang="0">
                <a:pos x="220" y="3"/>
              </a:cxn>
              <a:cxn ang="0">
                <a:pos x="247" y="0"/>
              </a:cxn>
              <a:cxn ang="0">
                <a:pos x="284" y="1"/>
              </a:cxn>
              <a:cxn ang="0">
                <a:pos x="328" y="9"/>
              </a:cxn>
              <a:cxn ang="0">
                <a:pos x="369" y="24"/>
              </a:cxn>
              <a:cxn ang="0">
                <a:pos x="407" y="47"/>
              </a:cxn>
              <a:cxn ang="0">
                <a:pos x="440" y="74"/>
              </a:cxn>
              <a:cxn ang="0">
                <a:pos x="469" y="108"/>
              </a:cxn>
              <a:cxn ang="0">
                <a:pos x="492" y="145"/>
              </a:cxn>
              <a:cxn ang="0">
                <a:pos x="509" y="188"/>
              </a:cxn>
              <a:cxn ang="0">
                <a:pos x="2996" y="209"/>
              </a:cxn>
              <a:cxn ang="0">
                <a:pos x="16876" y="1016"/>
              </a:cxn>
            </a:cxnLst>
            <a:rect l="0" t="0" r="r" b="b"/>
            <a:pathLst>
              <a:path w="16876" h="1150">
                <a:moveTo>
                  <a:pt x="16876" y="1016"/>
                </a:moveTo>
                <a:lnTo>
                  <a:pt x="16876" y="1150"/>
                </a:lnTo>
                <a:lnTo>
                  <a:pt x="3777" y="1150"/>
                </a:lnTo>
                <a:lnTo>
                  <a:pt x="2996" y="344"/>
                </a:lnTo>
                <a:lnTo>
                  <a:pt x="511" y="344"/>
                </a:lnTo>
                <a:lnTo>
                  <a:pt x="504" y="364"/>
                </a:lnTo>
                <a:lnTo>
                  <a:pt x="495" y="384"/>
                </a:lnTo>
                <a:lnTo>
                  <a:pt x="486" y="403"/>
                </a:lnTo>
                <a:lnTo>
                  <a:pt x="475" y="422"/>
                </a:lnTo>
                <a:lnTo>
                  <a:pt x="462" y="438"/>
                </a:lnTo>
                <a:lnTo>
                  <a:pt x="449" y="454"/>
                </a:lnTo>
                <a:lnTo>
                  <a:pt x="434" y="470"/>
                </a:lnTo>
                <a:lnTo>
                  <a:pt x="418" y="483"/>
                </a:lnTo>
                <a:lnTo>
                  <a:pt x="401" y="495"/>
                </a:lnTo>
                <a:lnTo>
                  <a:pt x="383" y="506"/>
                </a:lnTo>
                <a:lnTo>
                  <a:pt x="364" y="515"/>
                </a:lnTo>
                <a:lnTo>
                  <a:pt x="346" y="523"/>
                </a:lnTo>
                <a:lnTo>
                  <a:pt x="325" y="530"/>
                </a:lnTo>
                <a:lnTo>
                  <a:pt x="304" y="534"/>
                </a:lnTo>
                <a:lnTo>
                  <a:pt x="282" y="537"/>
                </a:lnTo>
                <a:lnTo>
                  <a:pt x="260" y="538"/>
                </a:lnTo>
                <a:lnTo>
                  <a:pt x="247" y="537"/>
                </a:lnTo>
                <a:lnTo>
                  <a:pt x="234" y="536"/>
                </a:lnTo>
                <a:lnTo>
                  <a:pt x="220" y="535"/>
                </a:lnTo>
                <a:lnTo>
                  <a:pt x="208" y="533"/>
                </a:lnTo>
                <a:lnTo>
                  <a:pt x="195" y="530"/>
                </a:lnTo>
                <a:lnTo>
                  <a:pt x="183" y="526"/>
                </a:lnTo>
                <a:lnTo>
                  <a:pt x="170" y="522"/>
                </a:lnTo>
                <a:lnTo>
                  <a:pt x="159" y="516"/>
                </a:lnTo>
                <a:lnTo>
                  <a:pt x="147" y="512"/>
                </a:lnTo>
                <a:lnTo>
                  <a:pt x="136" y="505"/>
                </a:lnTo>
                <a:lnTo>
                  <a:pt x="125" y="498"/>
                </a:lnTo>
                <a:lnTo>
                  <a:pt x="115" y="492"/>
                </a:lnTo>
                <a:lnTo>
                  <a:pt x="104" y="484"/>
                </a:lnTo>
                <a:lnTo>
                  <a:pt x="95" y="476"/>
                </a:lnTo>
                <a:lnTo>
                  <a:pt x="85" y="468"/>
                </a:lnTo>
                <a:lnTo>
                  <a:pt x="76" y="460"/>
                </a:lnTo>
                <a:lnTo>
                  <a:pt x="67" y="450"/>
                </a:lnTo>
                <a:lnTo>
                  <a:pt x="60" y="440"/>
                </a:lnTo>
                <a:lnTo>
                  <a:pt x="52" y="430"/>
                </a:lnTo>
                <a:lnTo>
                  <a:pt x="44" y="420"/>
                </a:lnTo>
                <a:lnTo>
                  <a:pt x="37" y="409"/>
                </a:lnTo>
                <a:lnTo>
                  <a:pt x="31" y="397"/>
                </a:lnTo>
                <a:lnTo>
                  <a:pt x="25" y="385"/>
                </a:lnTo>
                <a:lnTo>
                  <a:pt x="20" y="374"/>
                </a:lnTo>
                <a:lnTo>
                  <a:pt x="15" y="362"/>
                </a:lnTo>
                <a:lnTo>
                  <a:pt x="12" y="349"/>
                </a:lnTo>
                <a:lnTo>
                  <a:pt x="7" y="336"/>
                </a:lnTo>
                <a:lnTo>
                  <a:pt x="5" y="323"/>
                </a:lnTo>
                <a:lnTo>
                  <a:pt x="3" y="310"/>
                </a:lnTo>
                <a:lnTo>
                  <a:pt x="1" y="296"/>
                </a:lnTo>
                <a:lnTo>
                  <a:pt x="0" y="283"/>
                </a:lnTo>
                <a:lnTo>
                  <a:pt x="0" y="269"/>
                </a:lnTo>
                <a:lnTo>
                  <a:pt x="0" y="255"/>
                </a:lnTo>
                <a:lnTo>
                  <a:pt x="1" y="241"/>
                </a:lnTo>
                <a:lnTo>
                  <a:pt x="3" y="228"/>
                </a:lnTo>
                <a:lnTo>
                  <a:pt x="5" y="214"/>
                </a:lnTo>
                <a:lnTo>
                  <a:pt x="7" y="202"/>
                </a:lnTo>
                <a:lnTo>
                  <a:pt x="12" y="189"/>
                </a:lnTo>
                <a:lnTo>
                  <a:pt x="15" y="177"/>
                </a:lnTo>
                <a:lnTo>
                  <a:pt x="20" y="164"/>
                </a:lnTo>
                <a:lnTo>
                  <a:pt x="25" y="152"/>
                </a:lnTo>
                <a:lnTo>
                  <a:pt x="31" y="141"/>
                </a:lnTo>
                <a:lnTo>
                  <a:pt x="37" y="130"/>
                </a:lnTo>
                <a:lnTo>
                  <a:pt x="44" y="119"/>
                </a:lnTo>
                <a:lnTo>
                  <a:pt x="52" y="108"/>
                </a:lnTo>
                <a:lnTo>
                  <a:pt x="60" y="98"/>
                </a:lnTo>
                <a:lnTo>
                  <a:pt x="67" y="88"/>
                </a:lnTo>
                <a:lnTo>
                  <a:pt x="76" y="79"/>
                </a:lnTo>
                <a:lnTo>
                  <a:pt x="85" y="70"/>
                </a:lnTo>
                <a:lnTo>
                  <a:pt x="95" y="61"/>
                </a:lnTo>
                <a:lnTo>
                  <a:pt x="104" y="53"/>
                </a:lnTo>
                <a:lnTo>
                  <a:pt x="115" y="46"/>
                </a:lnTo>
                <a:lnTo>
                  <a:pt x="125" y="39"/>
                </a:lnTo>
                <a:lnTo>
                  <a:pt x="136" y="32"/>
                </a:lnTo>
                <a:lnTo>
                  <a:pt x="147" y="27"/>
                </a:lnTo>
                <a:lnTo>
                  <a:pt x="159" y="21"/>
                </a:lnTo>
                <a:lnTo>
                  <a:pt x="170" y="17"/>
                </a:lnTo>
                <a:lnTo>
                  <a:pt x="183" y="12"/>
                </a:lnTo>
                <a:lnTo>
                  <a:pt x="195" y="9"/>
                </a:lnTo>
                <a:lnTo>
                  <a:pt x="208" y="6"/>
                </a:lnTo>
                <a:lnTo>
                  <a:pt x="220" y="3"/>
                </a:lnTo>
                <a:lnTo>
                  <a:pt x="234" y="1"/>
                </a:lnTo>
                <a:lnTo>
                  <a:pt x="247" y="0"/>
                </a:lnTo>
                <a:lnTo>
                  <a:pt x="260" y="0"/>
                </a:lnTo>
                <a:lnTo>
                  <a:pt x="284" y="1"/>
                </a:lnTo>
                <a:lnTo>
                  <a:pt x="306" y="4"/>
                </a:lnTo>
                <a:lnTo>
                  <a:pt x="328" y="9"/>
                </a:lnTo>
                <a:lnTo>
                  <a:pt x="349" y="16"/>
                </a:lnTo>
                <a:lnTo>
                  <a:pt x="369" y="24"/>
                </a:lnTo>
                <a:lnTo>
                  <a:pt x="388" y="34"/>
                </a:lnTo>
                <a:lnTo>
                  <a:pt x="407" y="47"/>
                </a:lnTo>
                <a:lnTo>
                  <a:pt x="424" y="60"/>
                </a:lnTo>
                <a:lnTo>
                  <a:pt x="440" y="74"/>
                </a:lnTo>
                <a:lnTo>
                  <a:pt x="455" y="90"/>
                </a:lnTo>
                <a:lnTo>
                  <a:pt x="469" y="108"/>
                </a:lnTo>
                <a:lnTo>
                  <a:pt x="481" y="125"/>
                </a:lnTo>
                <a:lnTo>
                  <a:pt x="492" y="145"/>
                </a:lnTo>
                <a:lnTo>
                  <a:pt x="501" y="165"/>
                </a:lnTo>
                <a:lnTo>
                  <a:pt x="509" y="188"/>
                </a:lnTo>
                <a:lnTo>
                  <a:pt x="514" y="209"/>
                </a:lnTo>
                <a:lnTo>
                  <a:pt x="2996" y="209"/>
                </a:lnTo>
                <a:lnTo>
                  <a:pt x="3777" y="1016"/>
                </a:lnTo>
                <a:lnTo>
                  <a:pt x="16876" y="101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cs typeface="+mn-cs"/>
            </a:endParaRPr>
          </a:p>
        </p:txBody>
      </p:sp>
      <p:cxnSp>
        <p:nvCxnSpPr>
          <p:cNvPr id="19" name="Прямая соединительная линия 18"/>
          <p:cNvCxnSpPr/>
          <p:nvPr userDrawn="1"/>
        </p:nvCxnSpPr>
        <p:spPr>
          <a:xfrm>
            <a:off x="5572125" y="6627813"/>
            <a:ext cx="3286125" cy="1587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 userDrawn="1"/>
        </p:nvCxnSpPr>
        <p:spPr>
          <a:xfrm>
            <a:off x="2571750" y="6356350"/>
            <a:ext cx="6286500" cy="3175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799" r:id="rId2"/>
    <p:sldLayoutId id="2147483800" r:id="rId3"/>
    <p:sldLayoutId id="2147483801" r:id="rId4"/>
    <p:sldLayoutId id="2147483802" r:id="rId5"/>
    <p:sldLayoutId id="2147483809" r:id="rId6"/>
    <p:sldLayoutId id="2147483803" r:id="rId7"/>
    <p:sldLayoutId id="2147483804" r:id="rId8"/>
    <p:sldLayoutId id="2147483805" r:id="rId9"/>
    <p:sldLayoutId id="2147483806" r:id="rId10"/>
    <p:sldLayoutId id="2147483810" r:id="rId11"/>
    <p:sldLayoutId id="2147483807" r:id="rId12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27D00"/>
        </a:buClr>
        <a:buFont typeface="Wingdings" pitchFamily="2" charset="2"/>
        <a:buChar char="v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28E00"/>
        </a:buClr>
        <a:buFont typeface="Wingdings" pitchFamily="2" charset="2"/>
        <a:buChar char="§"/>
        <a:defRPr sz="2800">
          <a:solidFill>
            <a:srgbClr val="000000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28E00"/>
        </a:buClr>
        <a:buFont typeface="Arial" charset="0"/>
        <a:buChar char="•"/>
        <a:defRPr sz="2400">
          <a:solidFill>
            <a:srgbClr val="000000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28E00"/>
        </a:buClr>
        <a:buFont typeface="Wingdings" pitchFamily="2" charset="2"/>
        <a:buChar char="ü"/>
        <a:defRPr sz="2000">
          <a:solidFill>
            <a:srgbClr val="000000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28E00"/>
        </a:buClr>
        <a:buFont typeface="Wingdings" pitchFamily="2" charset="2"/>
        <a:buChar char="v"/>
        <a:defRPr sz="2000">
          <a:solidFill>
            <a:srgbClr val="000000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6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7.png"/><Relationship Id="rId9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hyperlink" Target="http://www.techdays.ru/" TargetMode="External"/><Relationship Id="rId7" Type="http://schemas.openxmlformats.org/officeDocument/2006/relationships/hyperlink" Target="http://technet.microsoft.com/" TargetMode="External"/><Relationship Id="rId2" Type="http://schemas.openxmlformats.org/officeDocument/2006/relationships/hyperlink" Target="http://www.alexxhost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amaksimov.wordpress.com/" TargetMode="External"/><Relationship Id="rId5" Type="http://schemas.openxmlformats.org/officeDocument/2006/relationships/hyperlink" Target="http://www.maximumexchange.ru/" TargetMode="External"/><Relationship Id="rId4" Type="http://schemas.openxmlformats.org/officeDocument/2006/relationships/hyperlink" Target="http://postmaster.ge/blog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Andrey@serenkov.ru" TargetMode="External"/><Relationship Id="rId2" Type="http://schemas.openxmlformats.org/officeDocument/2006/relationships/hyperlink" Target="mailto:A.Serenkov@sbsystem.ru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47800" y="3500438"/>
            <a:ext cx="7239000" cy="785812"/>
          </a:xfrm>
        </p:spPr>
        <p:txBody>
          <a:bodyPr/>
          <a:lstStyle/>
          <a:p>
            <a:pPr eaLnBrk="1" hangingPunct="1"/>
            <a:r>
              <a:rPr lang="ru-RU" sz="2000" cap="small" dirty="0" smtClean="0">
                <a:solidFill>
                  <a:schemeClr val="tx1"/>
                </a:solidFill>
              </a:rPr>
              <a:t>Обзор различий в  различных версиях.</a:t>
            </a:r>
            <a:endParaRPr lang="en-US" sz="1400" cap="small" dirty="0" smtClean="0">
              <a:solidFill>
                <a:schemeClr val="bg1"/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71625" y="5143500"/>
            <a:ext cx="6858000" cy="571500"/>
          </a:xfrm>
        </p:spPr>
        <p:txBody>
          <a:bodyPr>
            <a:normAutofit/>
          </a:bodyPr>
          <a:lstStyle/>
          <a:p>
            <a:r>
              <a:rPr lang="en-US" sz="2400" cap="small" dirty="0" smtClean="0">
                <a:solidFill>
                  <a:schemeClr val="tx1"/>
                </a:solidFill>
              </a:rPr>
              <a:t>Exchange 2010,2007,2003</a:t>
            </a:r>
            <a:r>
              <a:rPr lang="ru-RU" sz="2400" cap="small" dirty="0" smtClean="0">
                <a:solidFill>
                  <a:schemeClr val="tx1"/>
                </a:solidFill>
              </a:rPr>
              <a:t>.</a:t>
            </a:r>
            <a:endParaRPr lang="ru-RU" dirty="0"/>
          </a:p>
          <a:p>
            <a:pPr eaLnBrk="1" hangingPunct="1"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44624"/>
            <a:ext cx="7162800" cy="563563"/>
          </a:xfrm>
        </p:spPr>
        <p:txBody>
          <a:bodyPr/>
          <a:lstStyle/>
          <a:p>
            <a:r>
              <a:rPr lang="ru-RU" dirty="0" smtClean="0"/>
              <a:t>Ключевые новинки 2010 -</a:t>
            </a:r>
            <a:r>
              <a:rPr lang="en-US" dirty="0" smtClean="0"/>
              <a:t>RBAC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58999"/>
            <a:ext cx="8401050" cy="5467350"/>
          </a:xfrm>
        </p:spPr>
        <p:txBody>
          <a:bodyPr/>
          <a:lstStyle/>
          <a:p>
            <a:pPr marL="0" indent="0" defTabSz="914363" fontAlgn="auto">
              <a:spcAft>
                <a:spcPts val="0"/>
              </a:spcAft>
              <a:buClrTx/>
              <a:buNone/>
              <a:defRPr/>
            </a:pPr>
            <a:endParaRPr lang="ru-RU" sz="1400" dirty="0" smtClean="0"/>
          </a:p>
          <a:p>
            <a:pPr marL="0" indent="0" defTabSz="914363" fontAlgn="auto">
              <a:spcAft>
                <a:spcPts val="0"/>
              </a:spcAft>
              <a:buClrTx/>
              <a:buNone/>
              <a:defRPr/>
            </a:pPr>
            <a:endParaRPr lang="ru-RU" sz="1400" dirty="0"/>
          </a:p>
          <a:p>
            <a:pPr marL="0" indent="0" defTabSz="914363" fontAlgn="auto">
              <a:spcAft>
                <a:spcPts val="0"/>
              </a:spcAft>
              <a:buClrTx/>
              <a:buNone/>
              <a:defRPr/>
            </a:pPr>
            <a:endParaRPr lang="ru-RU" sz="1400" dirty="0" smtClean="0"/>
          </a:p>
          <a:p>
            <a:pPr marL="0" indent="0" defTabSz="914363" fontAlgn="auto">
              <a:spcAft>
                <a:spcPts val="0"/>
              </a:spcAft>
              <a:buClrTx/>
              <a:buNone/>
              <a:defRPr/>
            </a:pPr>
            <a:endParaRPr lang="ru-RU" sz="1400" dirty="0"/>
          </a:p>
          <a:p>
            <a:pPr marL="0" indent="0" defTabSz="914363" fontAlgn="auto">
              <a:spcAft>
                <a:spcPts val="0"/>
              </a:spcAft>
              <a:buClrTx/>
              <a:buNone/>
              <a:defRPr/>
            </a:pPr>
            <a:endParaRPr lang="ru-RU" sz="1400" dirty="0" smtClean="0"/>
          </a:p>
          <a:p>
            <a:pPr marL="0" indent="0" defTabSz="914363" fontAlgn="auto">
              <a:spcAft>
                <a:spcPts val="0"/>
              </a:spcAft>
              <a:buClrTx/>
              <a:buNone/>
              <a:defRPr/>
            </a:pPr>
            <a:endParaRPr lang="ru-RU" sz="1400" dirty="0"/>
          </a:p>
          <a:p>
            <a:pPr marL="0" indent="0" defTabSz="914363" fontAlgn="auto">
              <a:spcAft>
                <a:spcPts val="0"/>
              </a:spcAft>
              <a:buClrTx/>
              <a:buNone/>
              <a:defRPr/>
            </a:pPr>
            <a:endParaRPr lang="ru-RU" sz="1400" dirty="0" smtClean="0"/>
          </a:p>
          <a:p>
            <a:pPr marL="0" indent="0" defTabSz="914363" fontAlgn="auto">
              <a:spcAft>
                <a:spcPts val="0"/>
              </a:spcAft>
              <a:buClrTx/>
              <a:buNone/>
              <a:defRPr/>
            </a:pPr>
            <a:endParaRPr lang="ru-RU" sz="1400" dirty="0"/>
          </a:p>
          <a:p>
            <a:pPr marL="0" indent="0" defTabSz="914363" fontAlgn="auto">
              <a:spcAft>
                <a:spcPts val="0"/>
              </a:spcAft>
              <a:buClrTx/>
              <a:buNone/>
              <a:defRPr/>
            </a:pPr>
            <a:endParaRPr lang="ru-RU" sz="1400" dirty="0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14388" y="6299374"/>
            <a:ext cx="900112" cy="255588"/>
          </a:xfrm>
        </p:spPr>
        <p:txBody>
          <a:bodyPr/>
          <a:lstStyle/>
          <a:p>
            <a:pPr>
              <a:defRPr/>
            </a:pPr>
            <a:fld id="{5C41E6A7-69CB-4F92-BD99-2CD09BF57916}" type="datetime1">
              <a:rPr lang="ru-RU" smtClean="0"/>
              <a:pPr>
                <a:defRPr/>
              </a:pPr>
              <a:t>18.02.2011</a:t>
            </a:fld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8001000" y="5230911"/>
            <a:ext cx="857250" cy="214313"/>
          </a:xfrm>
        </p:spPr>
        <p:txBody>
          <a:bodyPr/>
          <a:lstStyle/>
          <a:p>
            <a:pPr>
              <a:defRPr/>
            </a:pPr>
            <a:fld id="{346BB3CA-D4A0-4A85-B037-CC8E950F840F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9" name="Snip Single Corner Rectangle 3"/>
          <p:cNvSpPr/>
          <p:nvPr/>
        </p:nvSpPr>
        <p:spPr>
          <a:xfrm>
            <a:off x="2000232" y="995452"/>
            <a:ext cx="1285884" cy="500066"/>
          </a:xfrm>
          <a:prstGeom prst="snip1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nip Single Corner Rectangle 64"/>
          <p:cNvSpPr/>
          <p:nvPr/>
        </p:nvSpPr>
        <p:spPr>
          <a:xfrm>
            <a:off x="3286116" y="995452"/>
            <a:ext cx="1643074" cy="500066"/>
          </a:xfrm>
          <a:prstGeom prst="snip1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nip Single Corner Rectangle 66"/>
          <p:cNvSpPr/>
          <p:nvPr/>
        </p:nvSpPr>
        <p:spPr>
          <a:xfrm>
            <a:off x="4929190" y="995452"/>
            <a:ext cx="1571636" cy="500066"/>
          </a:xfrm>
          <a:prstGeom prst="snip1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nip Single Corner Rectangle 68"/>
          <p:cNvSpPr/>
          <p:nvPr/>
        </p:nvSpPr>
        <p:spPr>
          <a:xfrm>
            <a:off x="6500826" y="995452"/>
            <a:ext cx="2000264" cy="500066"/>
          </a:xfrm>
          <a:prstGeom prst="snip1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nip and Round Single Corner Rectangle 2"/>
          <p:cNvSpPr/>
          <p:nvPr/>
        </p:nvSpPr>
        <p:spPr>
          <a:xfrm>
            <a:off x="714348" y="995452"/>
            <a:ext cx="1285884" cy="500066"/>
          </a:xfrm>
          <a:prstGeom prst="snip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72"/>
          <p:cNvSpPr>
            <a:spLocks noChangeArrowheads="1"/>
          </p:cNvSpPr>
          <p:nvPr/>
        </p:nvSpPr>
        <p:spPr bwMode="gray">
          <a:xfrm>
            <a:off x="704832" y="970656"/>
            <a:ext cx="1295400" cy="4191000"/>
          </a:xfrm>
          <a:prstGeom prst="roundRect">
            <a:avLst>
              <a:gd name="adj" fmla="val 2389"/>
            </a:avLst>
          </a:prstGeom>
          <a:solidFill>
            <a:schemeClr val="bg1">
              <a:lumMod val="50000"/>
              <a:alpha val="25000"/>
            </a:schemeClr>
          </a:solidFill>
          <a:ln w="1905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523854" algn="ctr" defTabSz="914363">
              <a:lnSpc>
                <a:spcPct val="85000"/>
              </a:lnSpc>
              <a:spcBef>
                <a:spcPct val="50000"/>
              </a:spcBef>
              <a:buClr>
                <a:srgbClr val="FFC000"/>
              </a:buClr>
              <a:buSzPct val="76000"/>
              <a:defRPr/>
            </a:pPr>
            <a:endParaRPr lang="en-US" i="1" dirty="0">
              <a:solidFill>
                <a:schemeClr val="lt1"/>
              </a:solidFill>
            </a:endParaRPr>
          </a:p>
        </p:txBody>
      </p:sp>
      <p:sp>
        <p:nvSpPr>
          <p:cNvPr id="15" name="Rounded Rectangle 75"/>
          <p:cNvSpPr>
            <a:spLocks noChangeArrowheads="1"/>
          </p:cNvSpPr>
          <p:nvPr/>
        </p:nvSpPr>
        <p:spPr bwMode="gray">
          <a:xfrm>
            <a:off x="1981200" y="985936"/>
            <a:ext cx="1295400" cy="4191000"/>
          </a:xfrm>
          <a:prstGeom prst="roundRect">
            <a:avLst>
              <a:gd name="adj" fmla="val 2389"/>
            </a:avLst>
          </a:prstGeom>
          <a:solidFill>
            <a:schemeClr val="bg1">
              <a:lumMod val="50000"/>
              <a:alpha val="25000"/>
            </a:schemeClr>
          </a:solidFill>
          <a:ln w="1905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523854" algn="ctr" defTabSz="914363">
              <a:lnSpc>
                <a:spcPct val="85000"/>
              </a:lnSpc>
              <a:spcBef>
                <a:spcPct val="50000"/>
              </a:spcBef>
              <a:buClr>
                <a:srgbClr val="FFC000"/>
              </a:buClr>
              <a:buSzPct val="76000"/>
              <a:defRPr/>
            </a:pPr>
            <a:endParaRPr lang="en-US" i="1" dirty="0">
              <a:solidFill>
                <a:schemeClr val="lt1"/>
              </a:solidFill>
            </a:endParaRPr>
          </a:p>
        </p:txBody>
      </p:sp>
      <p:sp>
        <p:nvSpPr>
          <p:cNvPr id="16" name="Rounded Rectangle 78"/>
          <p:cNvSpPr>
            <a:spLocks noChangeArrowheads="1"/>
          </p:cNvSpPr>
          <p:nvPr/>
        </p:nvSpPr>
        <p:spPr bwMode="gray">
          <a:xfrm>
            <a:off x="3276600" y="985936"/>
            <a:ext cx="1676400" cy="4191000"/>
          </a:xfrm>
          <a:prstGeom prst="roundRect">
            <a:avLst>
              <a:gd name="adj" fmla="val 2389"/>
            </a:avLst>
          </a:prstGeom>
          <a:solidFill>
            <a:schemeClr val="bg1">
              <a:lumMod val="50000"/>
              <a:alpha val="25000"/>
            </a:schemeClr>
          </a:solidFill>
          <a:ln w="1905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523854" algn="ctr" defTabSz="914363">
              <a:lnSpc>
                <a:spcPct val="85000"/>
              </a:lnSpc>
              <a:spcBef>
                <a:spcPct val="50000"/>
              </a:spcBef>
              <a:buClr>
                <a:srgbClr val="FFC000"/>
              </a:buClr>
              <a:buSzPct val="76000"/>
              <a:defRPr/>
            </a:pPr>
            <a:endParaRPr lang="en-US" i="1" dirty="0">
              <a:solidFill>
                <a:schemeClr val="lt1"/>
              </a:solidFill>
            </a:endParaRPr>
          </a:p>
        </p:txBody>
      </p:sp>
      <p:sp>
        <p:nvSpPr>
          <p:cNvPr id="17" name="Rounded Rectangle 80"/>
          <p:cNvSpPr>
            <a:spLocks noChangeArrowheads="1"/>
          </p:cNvSpPr>
          <p:nvPr/>
        </p:nvSpPr>
        <p:spPr bwMode="gray">
          <a:xfrm>
            <a:off x="4953000" y="985936"/>
            <a:ext cx="1524000" cy="4191000"/>
          </a:xfrm>
          <a:prstGeom prst="roundRect">
            <a:avLst>
              <a:gd name="adj" fmla="val 2389"/>
            </a:avLst>
          </a:prstGeom>
          <a:solidFill>
            <a:schemeClr val="bg1">
              <a:lumMod val="50000"/>
              <a:alpha val="25000"/>
            </a:schemeClr>
          </a:solidFill>
          <a:ln w="1905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523854" algn="ctr" defTabSz="914363">
              <a:lnSpc>
                <a:spcPct val="85000"/>
              </a:lnSpc>
              <a:spcBef>
                <a:spcPct val="50000"/>
              </a:spcBef>
              <a:buClr>
                <a:srgbClr val="FFC000"/>
              </a:buClr>
              <a:buSzPct val="76000"/>
              <a:defRPr/>
            </a:pPr>
            <a:endParaRPr lang="en-US" i="1" dirty="0">
              <a:solidFill>
                <a:schemeClr val="lt1"/>
              </a:solidFill>
            </a:endParaRPr>
          </a:p>
        </p:txBody>
      </p:sp>
      <p:sp>
        <p:nvSpPr>
          <p:cNvPr id="18" name="Rounded Rectangle 84"/>
          <p:cNvSpPr>
            <a:spLocks noChangeArrowheads="1"/>
          </p:cNvSpPr>
          <p:nvPr/>
        </p:nvSpPr>
        <p:spPr bwMode="gray">
          <a:xfrm>
            <a:off x="6477000" y="985936"/>
            <a:ext cx="2057400" cy="4191000"/>
          </a:xfrm>
          <a:prstGeom prst="roundRect">
            <a:avLst>
              <a:gd name="adj" fmla="val 2389"/>
            </a:avLst>
          </a:prstGeom>
          <a:solidFill>
            <a:schemeClr val="bg1">
              <a:lumMod val="50000"/>
              <a:alpha val="25000"/>
            </a:schemeClr>
          </a:solidFill>
          <a:ln w="1905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523854" algn="ctr" defTabSz="914363">
              <a:lnSpc>
                <a:spcPct val="85000"/>
              </a:lnSpc>
              <a:spcBef>
                <a:spcPct val="50000"/>
              </a:spcBef>
              <a:buClr>
                <a:srgbClr val="FFC000"/>
              </a:buClr>
              <a:buSzPct val="76000"/>
              <a:defRPr/>
            </a:pPr>
            <a:endParaRPr lang="en-US" i="1" dirty="0">
              <a:solidFill>
                <a:schemeClr val="lt1"/>
              </a:solidFill>
            </a:endParaRPr>
          </a:p>
        </p:txBody>
      </p:sp>
      <p:grpSp>
        <p:nvGrpSpPr>
          <p:cNvPr id="32769" name="Группа 32768"/>
          <p:cNvGrpSpPr/>
          <p:nvPr/>
        </p:nvGrpSpPr>
        <p:grpSpPr>
          <a:xfrm>
            <a:off x="2057399" y="1937442"/>
            <a:ext cx="1066801" cy="801094"/>
            <a:chOff x="2057399" y="3085106"/>
            <a:chExt cx="1066801" cy="801094"/>
          </a:xfrm>
        </p:grpSpPr>
        <p:grpSp>
          <p:nvGrpSpPr>
            <p:cNvPr id="22" name="Group 58"/>
            <p:cNvGrpSpPr/>
            <p:nvPr/>
          </p:nvGrpSpPr>
          <p:grpSpPr>
            <a:xfrm flipH="1">
              <a:off x="2057399" y="3085106"/>
              <a:ext cx="898064" cy="744778"/>
              <a:chOff x="2938192" y="1258432"/>
              <a:chExt cx="1707411" cy="1469961"/>
            </a:xfrm>
          </p:grpSpPr>
          <p:pic>
            <p:nvPicPr>
              <p:cNvPr id="24" name="Picture 7" descr="\\eventsql\dvd\Online_ART\DVD_ART36\Artwork_Imagery\Icons - Illustrations\_ WINDOWS VISTA ICONS\Male man people person User.png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60060" y="1258432"/>
                <a:ext cx="895185" cy="1218131"/>
              </a:xfrm>
              <a:prstGeom prst="rect">
                <a:avLst/>
              </a:prstGeom>
              <a:noFill/>
            </p:spPr>
          </p:pic>
          <p:pic>
            <p:nvPicPr>
              <p:cNvPr id="25" name="Picture 9" descr="\\eventsql\dvd\Online_ART\DVD_ART36\Artwork_Imagery\Icons - Illustrations\_ WINDOWS SERVER ICONS\People\User Androgynous people person.png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07617" y="1484768"/>
                <a:ext cx="1037986" cy="1243625"/>
              </a:xfrm>
              <a:prstGeom prst="rect">
                <a:avLst/>
              </a:prstGeom>
              <a:noFill/>
            </p:spPr>
          </p:pic>
          <p:pic>
            <p:nvPicPr>
              <p:cNvPr id="26" name="Picture 4" descr="\\eventsql\dvd\Online_ART\DVD_ART36\Artwork_Imagery\Icons - Illustrations\_ WINDOWS SERVER ICONS\People\User Androgynous people person.png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38192" y="1410832"/>
                <a:ext cx="1061932" cy="1158372"/>
              </a:xfrm>
              <a:prstGeom prst="rect">
                <a:avLst/>
              </a:prstGeom>
              <a:noFill/>
            </p:spPr>
          </p:pic>
        </p:grpSp>
        <p:pic>
          <p:nvPicPr>
            <p:cNvPr id="23" name="Picture 3" descr="\\eventsql\dvd\Online_ART\DVD_ART36\Artwork_Imagery\Icons - Illustrations\_ WINDOWS SERVER ICONS\Tools\Toolbox tools repair fix Gray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333887" y="3468222"/>
              <a:ext cx="790313" cy="417978"/>
            </a:xfrm>
            <a:prstGeom prst="rect">
              <a:avLst/>
            </a:prstGeom>
            <a:noFill/>
          </p:spPr>
        </p:pic>
      </p:grpSp>
      <p:grpSp>
        <p:nvGrpSpPr>
          <p:cNvPr id="32768" name="Группа 32767"/>
          <p:cNvGrpSpPr/>
          <p:nvPr/>
        </p:nvGrpSpPr>
        <p:grpSpPr>
          <a:xfrm>
            <a:off x="6553199" y="1595536"/>
            <a:ext cx="1903784" cy="1143000"/>
            <a:chOff x="6553199" y="2743200"/>
            <a:chExt cx="1903784" cy="1143000"/>
          </a:xfrm>
        </p:grpSpPr>
        <p:sp>
          <p:nvSpPr>
            <p:cNvPr id="28" name="Vertical Scroll 85"/>
            <p:cNvSpPr/>
            <p:nvPr/>
          </p:nvSpPr>
          <p:spPr>
            <a:xfrm>
              <a:off x="6553199" y="2743200"/>
              <a:ext cx="1598984" cy="838200"/>
            </a:xfrm>
            <a:prstGeom prst="verticalScroll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1100" b="1" dirty="0" smtClean="0">
                  <a:solidFill>
                    <a:schemeClr val="tx1"/>
                  </a:solidFill>
                </a:rPr>
                <a:t>Role Entry</a:t>
              </a:r>
            </a:p>
            <a:p>
              <a:r>
                <a:rPr lang="en-US" sz="900" dirty="0" smtClean="0">
                  <a:solidFill>
                    <a:schemeClr val="tx1"/>
                  </a:solidFill>
                </a:rPr>
                <a:t>Command: Parameters</a:t>
              </a:r>
            </a:p>
            <a:p>
              <a:r>
                <a:rPr lang="en-US" sz="900" dirty="0" smtClean="0">
                  <a:solidFill>
                    <a:schemeClr val="tx1"/>
                  </a:solidFill>
                </a:rPr>
                <a:t>Command: Parameters</a:t>
              </a:r>
            </a:p>
            <a:p>
              <a:r>
                <a:rPr lang="en-US" sz="900" dirty="0" smtClean="0">
                  <a:solidFill>
                    <a:schemeClr val="tx1"/>
                  </a:solidFill>
                </a:rPr>
                <a:t>Command: Parameters</a:t>
              </a:r>
              <a:endParaRPr lang="en-US" sz="900" dirty="0">
                <a:solidFill>
                  <a:schemeClr val="tx1"/>
                </a:solidFill>
              </a:endParaRPr>
            </a:p>
          </p:txBody>
        </p:sp>
        <p:sp>
          <p:nvSpPr>
            <p:cNvPr id="29" name="Vertical Scroll 61"/>
            <p:cNvSpPr/>
            <p:nvPr/>
          </p:nvSpPr>
          <p:spPr>
            <a:xfrm>
              <a:off x="6705599" y="2895600"/>
              <a:ext cx="1598984" cy="838200"/>
            </a:xfrm>
            <a:prstGeom prst="verticalScroll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1100" b="1" dirty="0" smtClean="0">
                  <a:solidFill>
                    <a:schemeClr val="tx1"/>
                  </a:solidFill>
                </a:rPr>
                <a:t>Role Entry</a:t>
              </a:r>
            </a:p>
            <a:p>
              <a:r>
                <a:rPr lang="en-US" sz="900" dirty="0" smtClean="0">
                  <a:solidFill>
                    <a:schemeClr val="tx1"/>
                  </a:solidFill>
                </a:rPr>
                <a:t>Command: Parameters</a:t>
              </a:r>
            </a:p>
            <a:p>
              <a:r>
                <a:rPr lang="en-US" sz="900" dirty="0" smtClean="0">
                  <a:solidFill>
                    <a:schemeClr val="tx1"/>
                  </a:solidFill>
                </a:rPr>
                <a:t>Command: Parameters</a:t>
              </a:r>
            </a:p>
            <a:p>
              <a:r>
                <a:rPr lang="en-US" sz="900" dirty="0" smtClean="0">
                  <a:solidFill>
                    <a:schemeClr val="tx1"/>
                  </a:solidFill>
                </a:rPr>
                <a:t>Command: Parameters</a:t>
              </a:r>
              <a:endParaRPr lang="en-US" sz="900" dirty="0">
                <a:solidFill>
                  <a:schemeClr val="tx1"/>
                </a:solidFill>
              </a:endParaRPr>
            </a:p>
          </p:txBody>
        </p:sp>
        <p:sp>
          <p:nvSpPr>
            <p:cNvPr id="30" name="Vertical Scroll 62"/>
            <p:cNvSpPr/>
            <p:nvPr/>
          </p:nvSpPr>
          <p:spPr>
            <a:xfrm>
              <a:off x="6857999" y="3048000"/>
              <a:ext cx="1598984" cy="838200"/>
            </a:xfrm>
            <a:prstGeom prst="verticalScroll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ru-RU" sz="1100" b="1" dirty="0" smtClean="0">
                  <a:solidFill>
                    <a:schemeClr val="tx1"/>
                  </a:solidFill>
                </a:rPr>
                <a:t>Элемент роли</a:t>
              </a:r>
              <a:endParaRPr lang="en-US" sz="1100" b="1" dirty="0" smtClean="0">
                <a:solidFill>
                  <a:schemeClr val="tx1"/>
                </a:solidFill>
              </a:endParaRPr>
            </a:p>
            <a:p>
              <a:r>
                <a:rPr lang="en-US" sz="900" dirty="0" smtClean="0">
                  <a:solidFill>
                    <a:schemeClr val="tx1"/>
                  </a:solidFill>
                </a:rPr>
                <a:t>Command: Parameters</a:t>
              </a:r>
            </a:p>
            <a:p>
              <a:r>
                <a:rPr lang="en-US" sz="900" dirty="0" smtClean="0">
                  <a:solidFill>
                    <a:schemeClr val="tx1"/>
                  </a:solidFill>
                </a:rPr>
                <a:t>Command: Parameters</a:t>
              </a:r>
            </a:p>
            <a:p>
              <a:r>
                <a:rPr lang="en-US" sz="900" dirty="0" smtClean="0">
                  <a:solidFill>
                    <a:schemeClr val="tx1"/>
                  </a:solidFill>
                </a:rPr>
                <a:t>Command: Parameters</a:t>
              </a:r>
              <a:endParaRPr lang="en-US" sz="9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6629399" y="2814736"/>
            <a:ext cx="1751384" cy="990600"/>
            <a:chOff x="6629399" y="3962400"/>
            <a:chExt cx="1751384" cy="990600"/>
          </a:xfrm>
        </p:grpSpPr>
        <p:sp>
          <p:nvSpPr>
            <p:cNvPr id="32" name="Vertical Scroll 73"/>
            <p:cNvSpPr/>
            <p:nvPr/>
          </p:nvSpPr>
          <p:spPr>
            <a:xfrm>
              <a:off x="6629399" y="3962400"/>
              <a:ext cx="1598984" cy="838200"/>
            </a:xfrm>
            <a:prstGeom prst="verticalScroll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1100" b="1" dirty="0" smtClean="0">
                  <a:solidFill>
                    <a:schemeClr val="tx1"/>
                  </a:solidFill>
                </a:rPr>
                <a:t>Role Entry</a:t>
              </a:r>
            </a:p>
            <a:p>
              <a:r>
                <a:rPr lang="en-US" sz="900" dirty="0" smtClean="0">
                  <a:solidFill>
                    <a:schemeClr val="tx1"/>
                  </a:solidFill>
                </a:rPr>
                <a:t>Command: Parameters</a:t>
              </a:r>
            </a:p>
            <a:p>
              <a:r>
                <a:rPr lang="en-US" sz="900" dirty="0" smtClean="0">
                  <a:solidFill>
                    <a:schemeClr val="tx1"/>
                  </a:solidFill>
                </a:rPr>
                <a:t>Command: Parameters</a:t>
              </a:r>
            </a:p>
            <a:p>
              <a:r>
                <a:rPr lang="en-US" sz="900" dirty="0" smtClean="0">
                  <a:solidFill>
                    <a:schemeClr val="tx1"/>
                  </a:solidFill>
                </a:rPr>
                <a:t>Command: Parameters</a:t>
              </a:r>
              <a:endParaRPr lang="en-US" sz="900" dirty="0">
                <a:solidFill>
                  <a:schemeClr val="tx1"/>
                </a:solidFill>
              </a:endParaRPr>
            </a:p>
          </p:txBody>
        </p:sp>
        <p:sp>
          <p:nvSpPr>
            <p:cNvPr id="33" name="Vertical Scroll 74"/>
            <p:cNvSpPr/>
            <p:nvPr/>
          </p:nvSpPr>
          <p:spPr>
            <a:xfrm>
              <a:off x="6781799" y="4114800"/>
              <a:ext cx="1598984" cy="838200"/>
            </a:xfrm>
            <a:prstGeom prst="verticalScroll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ru-RU" sz="1100" b="1" dirty="0" smtClean="0">
                  <a:solidFill>
                    <a:schemeClr val="tx1"/>
                  </a:solidFill>
                </a:rPr>
                <a:t>Элемент роли</a:t>
              </a:r>
              <a:endParaRPr lang="en-US" sz="1100" b="1" dirty="0" smtClean="0">
                <a:solidFill>
                  <a:schemeClr val="tx1"/>
                </a:solidFill>
              </a:endParaRPr>
            </a:p>
            <a:p>
              <a:r>
                <a:rPr lang="en-US" sz="900" dirty="0" smtClean="0">
                  <a:solidFill>
                    <a:schemeClr val="tx1"/>
                  </a:solidFill>
                </a:rPr>
                <a:t>Command: Parameters</a:t>
              </a:r>
            </a:p>
            <a:p>
              <a:r>
                <a:rPr lang="en-US" sz="900" dirty="0" smtClean="0">
                  <a:solidFill>
                    <a:schemeClr val="tx1"/>
                  </a:solidFill>
                </a:rPr>
                <a:t>Command: Parameters</a:t>
              </a:r>
            </a:p>
            <a:p>
              <a:r>
                <a:rPr lang="en-US" sz="900" dirty="0" smtClean="0">
                  <a:solidFill>
                    <a:schemeClr val="tx1"/>
                  </a:solidFill>
                </a:rPr>
                <a:t>Command: Parameters</a:t>
              </a:r>
              <a:endParaRPr lang="en-US" sz="900" dirty="0">
                <a:solidFill>
                  <a:schemeClr val="tx1"/>
                </a:solidFill>
              </a:endParaRPr>
            </a:p>
          </p:txBody>
        </p:sp>
      </p:grpSp>
      <p:sp>
        <p:nvSpPr>
          <p:cNvPr id="34" name="Vertical Scroll 79"/>
          <p:cNvSpPr/>
          <p:nvPr/>
        </p:nvSpPr>
        <p:spPr>
          <a:xfrm>
            <a:off x="6629399" y="3881536"/>
            <a:ext cx="1598984" cy="838200"/>
          </a:xfrm>
          <a:prstGeom prst="verticalScroll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100" b="1" dirty="0" smtClean="0">
                <a:solidFill>
                  <a:schemeClr val="tx1"/>
                </a:solidFill>
              </a:rPr>
              <a:t>Элемент роли</a:t>
            </a:r>
            <a:endParaRPr lang="en-US" sz="1100" b="1" dirty="0" smtClean="0">
              <a:solidFill>
                <a:schemeClr val="tx1"/>
              </a:solidFill>
            </a:endParaRPr>
          </a:p>
          <a:p>
            <a:r>
              <a:rPr lang="en-US" sz="900" dirty="0" smtClean="0">
                <a:solidFill>
                  <a:schemeClr val="tx1"/>
                </a:solidFill>
              </a:rPr>
              <a:t>Command: Parameters</a:t>
            </a:r>
          </a:p>
          <a:p>
            <a:r>
              <a:rPr lang="en-US" sz="900" dirty="0" smtClean="0">
                <a:solidFill>
                  <a:schemeClr val="tx1"/>
                </a:solidFill>
              </a:rPr>
              <a:t>Command: Parameters</a:t>
            </a:r>
          </a:p>
          <a:p>
            <a:r>
              <a:rPr lang="en-US" sz="900" dirty="0" smtClean="0">
                <a:solidFill>
                  <a:schemeClr val="tx1"/>
                </a:solidFill>
              </a:rPr>
              <a:t>Command: Parameters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35" name="Text Box 54"/>
          <p:cNvSpPr txBox="1">
            <a:spLocks noChangeArrowheads="1"/>
          </p:cNvSpPr>
          <p:nvPr/>
        </p:nvSpPr>
        <p:spPr bwMode="auto">
          <a:xfrm>
            <a:off x="685800" y="1049246"/>
            <a:ext cx="1295400" cy="266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6197" tIns="38098" rIns="76197" bIns="38098">
            <a:spAutoFit/>
          </a:bodyPr>
          <a:lstStyle/>
          <a:p>
            <a:pPr algn="ctr" defTabSz="914063">
              <a:lnSpc>
                <a:spcPct val="75000"/>
              </a:lnSpc>
              <a:defRPr/>
            </a:pPr>
            <a:r>
              <a:rPr lang="ru-RU" sz="1600" spc="-104" dirty="0" smtClean="0">
                <a:ln w="3175">
                  <a:noFill/>
                </a:ln>
                <a:latin typeface="Segoe" pitchFamily="34" charset="0"/>
                <a:cs typeface="Arial" charset="0"/>
              </a:rPr>
              <a:t>Держатель</a:t>
            </a:r>
            <a:endParaRPr lang="en-US" sz="1050" spc="-104" dirty="0" smtClean="0">
              <a:ln w="3175">
                <a:noFill/>
              </a:ln>
              <a:latin typeface="Segoe" pitchFamily="34" charset="0"/>
              <a:cs typeface="Arial" charset="0"/>
            </a:endParaRPr>
          </a:p>
        </p:txBody>
      </p:sp>
      <p:sp>
        <p:nvSpPr>
          <p:cNvPr id="36" name="Text Box 54"/>
          <p:cNvSpPr txBox="1">
            <a:spLocks noChangeArrowheads="1"/>
          </p:cNvSpPr>
          <p:nvPr/>
        </p:nvSpPr>
        <p:spPr bwMode="auto">
          <a:xfrm>
            <a:off x="1981200" y="1049246"/>
            <a:ext cx="1295400" cy="265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6197" tIns="38098" rIns="76197" bIns="38098">
            <a:spAutoFit/>
          </a:bodyPr>
          <a:lstStyle/>
          <a:p>
            <a:pPr algn="ctr" defTabSz="914063">
              <a:lnSpc>
                <a:spcPct val="75000"/>
              </a:lnSpc>
              <a:defRPr/>
            </a:pPr>
            <a:r>
              <a:rPr lang="ru-RU" sz="1600" spc="-104" dirty="0" smtClean="0">
                <a:ln w="3175">
                  <a:noFill/>
                </a:ln>
                <a:latin typeface="Segoe" pitchFamily="34" charset="0"/>
                <a:cs typeface="Arial" charset="0"/>
              </a:rPr>
              <a:t>Должность</a:t>
            </a:r>
            <a:endParaRPr lang="en-US" sz="1050" spc="-104" dirty="0" smtClean="0">
              <a:ln w="3175">
                <a:noFill/>
              </a:ln>
              <a:latin typeface="Segoe" pitchFamily="34" charset="0"/>
              <a:cs typeface="Arial" charset="0"/>
            </a:endParaRPr>
          </a:p>
        </p:txBody>
      </p:sp>
      <p:sp>
        <p:nvSpPr>
          <p:cNvPr id="37" name="Text Box 54"/>
          <p:cNvSpPr txBox="1">
            <a:spLocks noChangeArrowheads="1"/>
          </p:cNvSpPr>
          <p:nvPr/>
        </p:nvSpPr>
        <p:spPr bwMode="auto">
          <a:xfrm>
            <a:off x="3276600" y="1049246"/>
            <a:ext cx="1676400" cy="265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6197" tIns="38098" rIns="76197" bIns="38098">
            <a:spAutoFit/>
          </a:bodyPr>
          <a:lstStyle/>
          <a:p>
            <a:pPr algn="ctr" defTabSz="914063">
              <a:lnSpc>
                <a:spcPct val="75000"/>
              </a:lnSpc>
              <a:defRPr/>
            </a:pPr>
            <a:r>
              <a:rPr lang="ru-RU" sz="1600" spc="-104" dirty="0" smtClean="0">
                <a:ln w="3175">
                  <a:noFill/>
                </a:ln>
                <a:latin typeface="Segoe" pitchFamily="34" charset="0"/>
                <a:cs typeface="Arial" charset="0"/>
              </a:rPr>
              <a:t>Привязка</a:t>
            </a:r>
            <a:endParaRPr lang="en-US" sz="1050" spc="-104" dirty="0" smtClean="0">
              <a:ln w="3175">
                <a:noFill/>
              </a:ln>
              <a:latin typeface="Segoe" pitchFamily="34" charset="0"/>
              <a:cs typeface="Arial" charset="0"/>
            </a:endParaRPr>
          </a:p>
        </p:txBody>
      </p:sp>
      <p:sp>
        <p:nvSpPr>
          <p:cNvPr id="38" name="Text Box 54"/>
          <p:cNvSpPr txBox="1">
            <a:spLocks noChangeArrowheads="1"/>
          </p:cNvSpPr>
          <p:nvPr/>
        </p:nvSpPr>
        <p:spPr bwMode="auto">
          <a:xfrm>
            <a:off x="4953000" y="1049246"/>
            <a:ext cx="1524000" cy="446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6197" tIns="38098" rIns="76197" bIns="38098">
            <a:spAutoFit/>
          </a:bodyPr>
          <a:lstStyle/>
          <a:p>
            <a:pPr algn="ctr" defTabSz="914063">
              <a:lnSpc>
                <a:spcPct val="75000"/>
              </a:lnSpc>
              <a:defRPr/>
            </a:pPr>
            <a:r>
              <a:rPr lang="ru-RU" sz="1600" spc="-104" dirty="0" smtClean="0">
                <a:ln w="3175">
                  <a:noFill/>
                </a:ln>
                <a:latin typeface="Segoe" pitchFamily="34" charset="0"/>
                <a:cs typeface="Arial" charset="0"/>
              </a:rPr>
              <a:t>Разрешения на основе задач</a:t>
            </a:r>
            <a:endParaRPr lang="en-US" sz="1050" spc="-104" dirty="0" smtClean="0">
              <a:ln w="3175">
                <a:noFill/>
              </a:ln>
              <a:latin typeface="Segoe" pitchFamily="34" charset="0"/>
              <a:cs typeface="Arial" charset="0"/>
            </a:endParaRPr>
          </a:p>
        </p:txBody>
      </p:sp>
      <p:sp>
        <p:nvSpPr>
          <p:cNvPr id="39" name="Text Box 54"/>
          <p:cNvSpPr txBox="1">
            <a:spLocks noChangeArrowheads="1"/>
          </p:cNvSpPr>
          <p:nvPr/>
        </p:nvSpPr>
        <p:spPr bwMode="auto">
          <a:xfrm>
            <a:off x="6477000" y="1049246"/>
            <a:ext cx="2057400" cy="446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6197" tIns="38098" rIns="76197" bIns="38098">
            <a:spAutoFit/>
          </a:bodyPr>
          <a:lstStyle/>
          <a:p>
            <a:pPr algn="ctr" defTabSz="914063">
              <a:lnSpc>
                <a:spcPct val="75000"/>
              </a:lnSpc>
              <a:defRPr/>
            </a:pPr>
            <a:r>
              <a:rPr lang="ru-RU" sz="1600" spc="-104" dirty="0" smtClean="0">
                <a:ln w="3175">
                  <a:noFill/>
                </a:ln>
                <a:latin typeface="Segoe" pitchFamily="34" charset="0"/>
                <a:cs typeface="Arial" charset="0"/>
              </a:rPr>
              <a:t>Индивидуальные разрешения</a:t>
            </a:r>
            <a:endParaRPr lang="en-US" sz="1050" spc="-104" dirty="0" smtClean="0">
              <a:ln w="3175">
                <a:noFill/>
              </a:ln>
              <a:latin typeface="Segoe" pitchFamily="34" charset="0"/>
              <a:cs typeface="Arial" charset="0"/>
            </a:endParaRPr>
          </a:p>
        </p:txBody>
      </p:sp>
      <p:pic>
        <p:nvPicPr>
          <p:cNvPr id="40" name="Picture 7" descr="\\eventsql\dvd\Online_ART\DVD_ART36\Artwork_Imagery\Icons - Illustrations\_ WINDOWS VISTA ICONS\Male man people person User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914400" y="2191759"/>
            <a:ext cx="533401" cy="699177"/>
          </a:xfrm>
          <a:prstGeom prst="rect">
            <a:avLst/>
          </a:prstGeom>
          <a:noFill/>
        </p:spPr>
      </p:pic>
      <p:pic>
        <p:nvPicPr>
          <p:cNvPr id="41" name="Picture 9" descr="\\eventsql\dvd\Online_ART\DVD_ART36\Artwork_Imagery\Icons - Illustrations\_ WINDOWS SERVER ICONS\People\User Androgynous people person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685800" y="2433736"/>
            <a:ext cx="618489" cy="713808"/>
          </a:xfrm>
          <a:prstGeom prst="rect">
            <a:avLst/>
          </a:prstGeom>
          <a:noFill/>
        </p:spPr>
      </p:pic>
      <p:cxnSp>
        <p:nvCxnSpPr>
          <p:cNvPr id="42" name="Straight Arrow Connector 113"/>
          <p:cNvCxnSpPr/>
          <p:nvPr/>
        </p:nvCxnSpPr>
        <p:spPr>
          <a:xfrm rot="10800000" flipV="1">
            <a:off x="1600200" y="2803968"/>
            <a:ext cx="457200" cy="10767"/>
          </a:xfrm>
          <a:prstGeom prst="straightConnector1">
            <a:avLst/>
          </a:prstGeom>
          <a:ln w="19050">
            <a:solidFill>
              <a:schemeClr val="tx1"/>
            </a:solidFill>
            <a:prstDash val="sysDot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Picture 4" descr="\\eventsql\dvd\Online_ART\DVD_ART36\Artwork_Imagery\Icons - Illustrations\_ WINDOWS SERVER ICONS\People\User Androgynous people person.pn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066800" y="2596123"/>
            <a:ext cx="632759" cy="664876"/>
          </a:xfrm>
          <a:prstGeom prst="rect">
            <a:avLst/>
          </a:prstGeom>
          <a:noFill/>
        </p:spPr>
      </p:pic>
      <p:cxnSp>
        <p:nvCxnSpPr>
          <p:cNvPr id="44" name="Straight Arrow Connector 122"/>
          <p:cNvCxnSpPr/>
          <p:nvPr/>
        </p:nvCxnSpPr>
        <p:spPr>
          <a:xfrm rot="10800000" flipV="1">
            <a:off x="3200400" y="2357536"/>
            <a:ext cx="304800" cy="228600"/>
          </a:xfrm>
          <a:prstGeom prst="straightConnector1">
            <a:avLst/>
          </a:prstGeom>
          <a:ln w="19050"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129"/>
          <p:cNvCxnSpPr/>
          <p:nvPr/>
        </p:nvCxnSpPr>
        <p:spPr>
          <a:xfrm rot="16200000" flipH="1">
            <a:off x="4038600" y="3805336"/>
            <a:ext cx="304799" cy="1"/>
          </a:xfrm>
          <a:prstGeom prst="straightConnector1">
            <a:avLst/>
          </a:prstGeom>
          <a:ln w="19050"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133"/>
          <p:cNvCxnSpPr/>
          <p:nvPr/>
        </p:nvCxnSpPr>
        <p:spPr>
          <a:xfrm>
            <a:off x="4876800" y="2814736"/>
            <a:ext cx="457236" cy="1588"/>
          </a:xfrm>
          <a:prstGeom prst="straightConnector1">
            <a:avLst/>
          </a:prstGeom>
          <a:ln w="19050"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136"/>
          <p:cNvCxnSpPr/>
          <p:nvPr/>
        </p:nvCxnSpPr>
        <p:spPr>
          <a:xfrm>
            <a:off x="4876800" y="2281336"/>
            <a:ext cx="457236" cy="1588"/>
          </a:xfrm>
          <a:prstGeom prst="straightConnector1">
            <a:avLst/>
          </a:prstGeom>
          <a:ln w="19050"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137"/>
          <p:cNvCxnSpPr/>
          <p:nvPr/>
        </p:nvCxnSpPr>
        <p:spPr>
          <a:xfrm>
            <a:off x="4876800" y="3348136"/>
            <a:ext cx="457236" cy="1588"/>
          </a:xfrm>
          <a:prstGeom prst="straightConnector1">
            <a:avLst/>
          </a:prstGeom>
          <a:ln w="19050"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Flowchart: Alternate Process 138"/>
          <p:cNvSpPr>
            <a:spLocks noChangeArrowheads="1"/>
          </p:cNvSpPr>
          <p:nvPr/>
        </p:nvSpPr>
        <p:spPr bwMode="gray">
          <a:xfrm>
            <a:off x="5334000" y="2052736"/>
            <a:ext cx="838200" cy="435667"/>
          </a:xfrm>
          <a:prstGeom prst="flowChartAlternateProcess">
            <a:avLst/>
          </a:prstGeom>
          <a:gradFill flip="none" rotWithShape="1">
            <a:gsLst>
              <a:gs pos="0">
                <a:schemeClr val="accent3">
                  <a:lumMod val="50000"/>
                </a:schemeClr>
              </a:gs>
              <a:gs pos="25000">
                <a:schemeClr val="accent3">
                  <a:lumMod val="75000"/>
                </a:schemeClr>
              </a:gs>
              <a:gs pos="80000">
                <a:schemeClr val="accent3"/>
              </a:gs>
              <a:gs pos="100000">
                <a:schemeClr val="accent3">
                  <a:lumMod val="60000"/>
                  <a:lumOff val="40000"/>
                  <a:alpha val="69000"/>
                </a:schemeClr>
              </a:gs>
            </a:gsLst>
            <a:lin ang="5400000" scaled="1"/>
            <a:tileRect/>
          </a:gradFill>
          <a:ln>
            <a:headEnd type="none" w="med" len="med"/>
            <a:tailEnd type="none" w="med" len="med"/>
          </a:ln>
          <a:effectLst>
            <a:outerShdw blurRad="101600" dist="25400" dir="2700000" algn="tl" rotWithShape="0">
              <a:prstClr val="black">
                <a:alpha val="25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099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13500000" scaled="1"/>
                </a:gradFill>
                <a:latin typeface="Segoe Semibold" pitchFamily="34" charset="0"/>
              </a:rPr>
              <a:t>Роль</a:t>
            </a:r>
            <a:endParaRPr lang="en-US" sz="1400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13500000" scaled="1"/>
              </a:gradFill>
              <a:latin typeface="Segoe Semibold" pitchFamily="34" charset="0"/>
            </a:endParaRPr>
          </a:p>
        </p:txBody>
      </p:sp>
      <p:cxnSp>
        <p:nvCxnSpPr>
          <p:cNvPr id="50" name="Straight Arrow Connector 141"/>
          <p:cNvCxnSpPr>
            <a:endCxn id="32" idx="1"/>
          </p:cNvCxnSpPr>
          <p:nvPr/>
        </p:nvCxnSpPr>
        <p:spPr>
          <a:xfrm>
            <a:off x="6172200" y="2814736"/>
            <a:ext cx="561974" cy="419100"/>
          </a:xfrm>
          <a:prstGeom prst="straightConnector1">
            <a:avLst/>
          </a:prstGeom>
          <a:ln w="19050"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142"/>
          <p:cNvCxnSpPr/>
          <p:nvPr/>
        </p:nvCxnSpPr>
        <p:spPr>
          <a:xfrm>
            <a:off x="6172200" y="2281336"/>
            <a:ext cx="533400" cy="1588"/>
          </a:xfrm>
          <a:prstGeom prst="straightConnector1">
            <a:avLst/>
          </a:prstGeom>
          <a:ln w="19050"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143"/>
          <p:cNvCxnSpPr/>
          <p:nvPr/>
        </p:nvCxnSpPr>
        <p:spPr>
          <a:xfrm rot="16200000" flipH="1">
            <a:off x="6057900" y="3462436"/>
            <a:ext cx="838200" cy="609600"/>
          </a:xfrm>
          <a:prstGeom prst="straightConnector1">
            <a:avLst/>
          </a:prstGeom>
          <a:ln w="19050"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1295400" y="5024536"/>
            <a:ext cx="1371600" cy="365760"/>
          </a:xfrm>
          <a:prstGeom prst="rect">
            <a:avLst/>
          </a:prstGeom>
          <a:gradFill>
            <a:gsLst>
              <a:gs pos="0">
                <a:schemeClr val="bg1"/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alpha val="57000"/>
                </a:schemeClr>
              </a:gs>
            </a:gsLst>
            <a:lin ang="2700000" scaled="1"/>
          </a:gra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kern="0" dirty="0" smtClean="0">
                <a:solidFill>
                  <a:srgbClr val="373737"/>
                </a:solidFill>
              </a:rPr>
              <a:t>Кто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73737"/>
                </a:solidFill>
                <a:effectLst/>
                <a:uLnTx/>
                <a:uFillTx/>
              </a:rPr>
              <a:t>?</a:t>
            </a:r>
          </a:p>
        </p:txBody>
      </p:sp>
      <p:sp>
        <p:nvSpPr>
          <p:cNvPr id="54" name="Flowchart: Alternate Process 154"/>
          <p:cNvSpPr>
            <a:spLocks noChangeArrowheads="1"/>
          </p:cNvSpPr>
          <p:nvPr/>
        </p:nvSpPr>
        <p:spPr bwMode="gray">
          <a:xfrm>
            <a:off x="5334000" y="2607669"/>
            <a:ext cx="838200" cy="435667"/>
          </a:xfrm>
          <a:prstGeom prst="flowChartAlternateProcess">
            <a:avLst/>
          </a:prstGeom>
          <a:gradFill flip="none" rotWithShape="1">
            <a:gsLst>
              <a:gs pos="0">
                <a:schemeClr val="accent3">
                  <a:lumMod val="50000"/>
                </a:schemeClr>
              </a:gs>
              <a:gs pos="25000">
                <a:schemeClr val="accent3">
                  <a:lumMod val="75000"/>
                </a:schemeClr>
              </a:gs>
              <a:gs pos="80000">
                <a:schemeClr val="accent3"/>
              </a:gs>
              <a:gs pos="100000">
                <a:schemeClr val="accent3">
                  <a:lumMod val="60000"/>
                  <a:lumOff val="40000"/>
                  <a:alpha val="69000"/>
                </a:schemeClr>
              </a:gs>
            </a:gsLst>
            <a:lin ang="5400000" scaled="1"/>
            <a:tileRect/>
          </a:gradFill>
          <a:ln>
            <a:headEnd type="none" w="med" len="med"/>
            <a:tailEnd type="none" w="med" len="med"/>
          </a:ln>
          <a:effectLst>
            <a:outerShdw blurRad="101600" dist="25400" dir="2700000" algn="tl" rotWithShape="0">
              <a:prstClr val="black">
                <a:alpha val="25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099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13500000" scaled="1"/>
                </a:gradFill>
                <a:latin typeface="Segoe Semibold" pitchFamily="34" charset="0"/>
              </a:rPr>
              <a:t>Роль</a:t>
            </a:r>
            <a:endParaRPr lang="en-US" sz="1400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13500000" scaled="1"/>
              </a:gradFill>
              <a:latin typeface="Segoe Semibold" pitchFamily="34" charset="0"/>
            </a:endParaRPr>
          </a:p>
        </p:txBody>
      </p:sp>
      <p:sp>
        <p:nvSpPr>
          <p:cNvPr id="55" name="Flowchart: Alternate Process 155"/>
          <p:cNvSpPr>
            <a:spLocks noChangeArrowheads="1"/>
          </p:cNvSpPr>
          <p:nvPr/>
        </p:nvSpPr>
        <p:spPr bwMode="gray">
          <a:xfrm>
            <a:off x="5334001" y="3172876"/>
            <a:ext cx="838200" cy="435667"/>
          </a:xfrm>
          <a:prstGeom prst="flowChartAlternateProcess">
            <a:avLst/>
          </a:prstGeom>
          <a:gradFill flip="none" rotWithShape="1">
            <a:gsLst>
              <a:gs pos="0">
                <a:schemeClr val="accent3">
                  <a:lumMod val="50000"/>
                </a:schemeClr>
              </a:gs>
              <a:gs pos="25000">
                <a:schemeClr val="accent3">
                  <a:lumMod val="75000"/>
                </a:schemeClr>
              </a:gs>
              <a:gs pos="80000">
                <a:schemeClr val="accent3"/>
              </a:gs>
              <a:gs pos="100000">
                <a:schemeClr val="accent3">
                  <a:lumMod val="60000"/>
                  <a:lumOff val="40000"/>
                  <a:alpha val="69000"/>
                </a:schemeClr>
              </a:gs>
            </a:gsLst>
            <a:lin ang="5400000" scaled="1"/>
            <a:tileRect/>
          </a:gradFill>
          <a:ln>
            <a:headEnd type="none" w="med" len="med"/>
            <a:tailEnd type="none" w="med" len="med"/>
          </a:ln>
          <a:effectLst>
            <a:outerShdw blurRad="101600" dist="25400" dir="2700000" algn="tl" rotWithShape="0">
              <a:prstClr val="black">
                <a:alpha val="25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099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13500000" scaled="1"/>
                </a:gradFill>
                <a:latin typeface="Segoe Semibold" pitchFamily="34" charset="0"/>
              </a:rPr>
              <a:t>Роль</a:t>
            </a:r>
            <a:endParaRPr lang="en-US" sz="1400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13500000" scaled="1"/>
              </a:gradFill>
              <a:latin typeface="Segoe Semibold" pitchFamily="34" charset="0"/>
            </a:endParaRPr>
          </a:p>
        </p:txBody>
      </p:sp>
      <p:sp>
        <p:nvSpPr>
          <p:cNvPr id="56" name="Flowchart: Alternate Process 58"/>
          <p:cNvSpPr>
            <a:spLocks noChangeArrowheads="1"/>
          </p:cNvSpPr>
          <p:nvPr/>
        </p:nvSpPr>
        <p:spPr bwMode="gray">
          <a:xfrm>
            <a:off x="2057400" y="2586136"/>
            <a:ext cx="1143000" cy="435667"/>
          </a:xfrm>
          <a:prstGeom prst="flowChartAlternateProcess">
            <a:avLst/>
          </a:prstGeom>
          <a:gradFill flip="none" rotWithShape="1">
            <a:gsLst>
              <a:gs pos="0">
                <a:srgbClr val="1B396B"/>
              </a:gs>
              <a:gs pos="25000">
                <a:schemeClr val="accent2">
                  <a:lumMod val="75000"/>
                </a:schemeClr>
              </a:gs>
              <a:gs pos="80000">
                <a:schemeClr val="accent2"/>
              </a:gs>
              <a:gs pos="100000">
                <a:srgbClr val="5C9EE6"/>
              </a:gs>
            </a:gsLst>
            <a:lin ang="5400000" scaled="1"/>
            <a:tileRect/>
          </a:gradFill>
          <a:ln>
            <a:headEnd type="none" w="med" len="med"/>
            <a:tailEnd type="none" w="med" len="med"/>
          </a:ln>
          <a:effectLst>
            <a:outerShdw blurRad="101600" dist="25400" dir="2700000" algn="tl" rotWithShape="0">
              <a:prstClr val="black">
                <a:alpha val="25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099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13500000" scaled="1"/>
                </a:gradFill>
                <a:latin typeface="Segoe Semibold" pitchFamily="34" charset="0"/>
              </a:rPr>
              <a:t>Ролевая группа</a:t>
            </a:r>
            <a:endParaRPr lang="en-US" sz="1400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13500000" scaled="1"/>
              </a:gradFill>
              <a:latin typeface="Segoe Semibold" pitchFamily="34" charset="0"/>
            </a:endParaRPr>
          </a:p>
        </p:txBody>
      </p:sp>
      <p:sp>
        <p:nvSpPr>
          <p:cNvPr id="57" name="Flowchart: Alternate Process 59"/>
          <p:cNvSpPr>
            <a:spLocks noChangeArrowheads="1"/>
          </p:cNvSpPr>
          <p:nvPr/>
        </p:nvSpPr>
        <p:spPr bwMode="gray">
          <a:xfrm>
            <a:off x="3429001" y="3957734"/>
            <a:ext cx="1371601" cy="381001"/>
          </a:xfrm>
          <a:prstGeom prst="flowChartAlternateProcess">
            <a:avLst/>
          </a:prstGeom>
          <a:gradFill flip="none" rotWithShape="1">
            <a:gsLst>
              <a:gs pos="0">
                <a:schemeClr val="accent4">
                  <a:lumMod val="75000"/>
                </a:schemeClr>
              </a:gs>
              <a:gs pos="25000">
                <a:schemeClr val="accent4">
                  <a:lumMod val="75000"/>
                </a:schemeClr>
              </a:gs>
              <a:gs pos="80000">
                <a:schemeClr val="accent4"/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  <a:tileRect/>
          </a:gradFill>
          <a:ln>
            <a:headEnd type="none" w="med" len="med"/>
            <a:tailEnd type="none" w="med" len="med"/>
          </a:ln>
          <a:effectLst>
            <a:outerShdw blurRad="101600" dist="25400" dir="2700000" algn="tl" rotWithShape="0">
              <a:prstClr val="black">
                <a:alpha val="25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099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13500000" scaled="1"/>
                </a:gradFill>
                <a:latin typeface="Segoe Semibold" pitchFamily="34" charset="0"/>
              </a:rPr>
              <a:t>Сфера получателей</a:t>
            </a:r>
            <a:endParaRPr lang="en-US" sz="1200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13500000" scaled="1"/>
              </a:gradFill>
              <a:latin typeface="Segoe Semibold" pitchFamily="34" charset="0"/>
            </a:endParaRPr>
          </a:p>
        </p:txBody>
      </p:sp>
      <p:sp>
        <p:nvSpPr>
          <p:cNvPr id="58" name="Flowchart: Alternate Process 60"/>
          <p:cNvSpPr>
            <a:spLocks noChangeArrowheads="1"/>
          </p:cNvSpPr>
          <p:nvPr/>
        </p:nvSpPr>
        <p:spPr bwMode="gray">
          <a:xfrm>
            <a:off x="3352798" y="4414936"/>
            <a:ext cx="1524001" cy="381001"/>
          </a:xfrm>
          <a:prstGeom prst="flowChartAlternateProcess">
            <a:avLst/>
          </a:prstGeom>
          <a:gradFill flip="none" rotWithShape="1">
            <a:gsLst>
              <a:gs pos="0">
                <a:schemeClr val="accent4">
                  <a:lumMod val="75000"/>
                </a:schemeClr>
              </a:gs>
              <a:gs pos="25000">
                <a:schemeClr val="accent4">
                  <a:lumMod val="75000"/>
                </a:schemeClr>
              </a:gs>
              <a:gs pos="80000">
                <a:schemeClr val="accent4"/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  <a:tileRect/>
          </a:gradFill>
          <a:ln>
            <a:headEnd type="none" w="med" len="med"/>
            <a:tailEnd type="none" w="med" len="med"/>
          </a:ln>
          <a:effectLst>
            <a:outerShdw blurRad="101600" dist="25400" dir="2700000" algn="tl" rotWithShape="0">
              <a:prstClr val="black">
                <a:alpha val="25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099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13500000" scaled="1"/>
                </a:gradFill>
                <a:latin typeface="Segoe Semibold" pitchFamily="34" charset="0"/>
              </a:rPr>
              <a:t>Сфера конфигурации</a:t>
            </a:r>
            <a:endParaRPr lang="en-US" sz="1200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13500000" scaled="1"/>
              </a:gradFill>
              <a:latin typeface="Segoe Semibold" pitchFamily="34" charset="0"/>
            </a:endParaRPr>
          </a:p>
        </p:txBody>
      </p:sp>
      <p:sp>
        <p:nvSpPr>
          <p:cNvPr id="59" name="Flowchart: Alternate Process 65"/>
          <p:cNvSpPr>
            <a:spLocks noChangeArrowheads="1"/>
          </p:cNvSpPr>
          <p:nvPr/>
        </p:nvSpPr>
        <p:spPr bwMode="gray">
          <a:xfrm>
            <a:off x="3505199" y="2052736"/>
            <a:ext cx="1371600" cy="457200"/>
          </a:xfrm>
          <a:prstGeom prst="flowChartAlternateProcess">
            <a:avLst/>
          </a:prstGeom>
          <a:gradFill flip="none" rotWithShape="1">
            <a:gsLst>
              <a:gs pos="0">
                <a:srgbClr val="B64506"/>
              </a:gs>
              <a:gs pos="25000">
                <a:srgbClr val="CB790B"/>
              </a:gs>
              <a:gs pos="80000">
                <a:srgbClr val="FA9B00"/>
              </a:gs>
              <a:gs pos="100000">
                <a:srgbClr val="FFC971"/>
              </a:gs>
            </a:gsLst>
            <a:lin ang="5400000" scaled="1"/>
            <a:tileRect/>
          </a:gradFill>
          <a:ln>
            <a:headEnd type="none" w="med" len="med"/>
            <a:tailEnd type="none" w="med" len="med"/>
          </a:ln>
          <a:effectLst>
            <a:outerShdw blurRad="101600" dist="25400" dir="2700000" algn="tl" rotWithShape="0">
              <a:prstClr val="black">
                <a:alpha val="25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099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dirty="0" smtClean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13500000" scaled="1"/>
                </a:gradFill>
                <a:latin typeface="Segoe Semibold" pitchFamily="34" charset="0"/>
              </a:rPr>
              <a:t>Присвоение роли</a:t>
            </a:r>
            <a:endParaRPr lang="en-US" sz="1400" dirty="0" smtClean="0">
              <a:gradFill>
                <a:gsLst>
                  <a:gs pos="0">
                    <a:schemeClr val="bg1"/>
                  </a:gs>
                  <a:gs pos="100000">
                    <a:schemeClr val="bg1"/>
                  </a:gs>
                </a:gsLst>
                <a:lin ang="13500000" scaled="1"/>
              </a:gradFill>
              <a:latin typeface="Segoe Semibold" pitchFamily="34" charset="0"/>
            </a:endParaRPr>
          </a:p>
        </p:txBody>
      </p:sp>
      <p:cxnSp>
        <p:nvCxnSpPr>
          <p:cNvPr id="60" name="Straight Arrow Connector 67"/>
          <p:cNvCxnSpPr/>
          <p:nvPr/>
        </p:nvCxnSpPr>
        <p:spPr>
          <a:xfrm rot="10800000">
            <a:off x="3200402" y="2967138"/>
            <a:ext cx="304799" cy="228599"/>
          </a:xfrm>
          <a:prstGeom prst="straightConnector1">
            <a:avLst/>
          </a:prstGeom>
          <a:ln w="19050"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9"/>
          <p:cNvCxnSpPr/>
          <p:nvPr/>
        </p:nvCxnSpPr>
        <p:spPr>
          <a:xfrm rot="10800000" flipV="1">
            <a:off x="3200400" y="2814736"/>
            <a:ext cx="304799" cy="10766"/>
          </a:xfrm>
          <a:prstGeom prst="straightConnector1">
            <a:avLst/>
          </a:prstGeom>
          <a:ln w="19050"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Flowchart: Alternate Process 82"/>
          <p:cNvSpPr>
            <a:spLocks noChangeArrowheads="1"/>
          </p:cNvSpPr>
          <p:nvPr/>
        </p:nvSpPr>
        <p:spPr bwMode="gray">
          <a:xfrm>
            <a:off x="3505200" y="2586136"/>
            <a:ext cx="1371600" cy="457200"/>
          </a:xfrm>
          <a:prstGeom prst="flowChartAlternateProcess">
            <a:avLst/>
          </a:prstGeom>
          <a:gradFill flip="none" rotWithShape="1">
            <a:gsLst>
              <a:gs pos="0">
                <a:srgbClr val="B64506"/>
              </a:gs>
              <a:gs pos="25000">
                <a:srgbClr val="CB790B"/>
              </a:gs>
              <a:gs pos="80000">
                <a:srgbClr val="FA9B00"/>
              </a:gs>
              <a:gs pos="100000">
                <a:srgbClr val="FFC971"/>
              </a:gs>
            </a:gsLst>
            <a:lin ang="5400000" scaled="1"/>
            <a:tileRect/>
          </a:gradFill>
          <a:ln>
            <a:headEnd type="none" w="med" len="med"/>
            <a:tailEnd type="none" w="med" len="med"/>
          </a:ln>
          <a:effectLst>
            <a:outerShdw blurRad="101600" dist="25400" dir="2700000" algn="tl" rotWithShape="0">
              <a:prstClr val="black">
                <a:alpha val="25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099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dirty="0" smtClean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13500000" scaled="1"/>
                </a:gradFill>
                <a:latin typeface="Segoe Semibold" pitchFamily="34" charset="0"/>
              </a:rPr>
              <a:t>Присвоение роли</a:t>
            </a:r>
            <a:endParaRPr lang="en-US" sz="1400" dirty="0" smtClean="0">
              <a:gradFill>
                <a:gsLst>
                  <a:gs pos="0">
                    <a:schemeClr val="bg1"/>
                  </a:gs>
                  <a:gs pos="100000">
                    <a:schemeClr val="bg1"/>
                  </a:gs>
                </a:gsLst>
                <a:lin ang="13500000" scaled="1"/>
              </a:gradFill>
              <a:latin typeface="Segoe Semibold" pitchFamily="34" charset="0"/>
            </a:endParaRPr>
          </a:p>
        </p:txBody>
      </p:sp>
      <p:sp>
        <p:nvSpPr>
          <p:cNvPr id="63" name="Flowchart: Alternate Process 83"/>
          <p:cNvSpPr>
            <a:spLocks noChangeArrowheads="1"/>
          </p:cNvSpPr>
          <p:nvPr/>
        </p:nvSpPr>
        <p:spPr bwMode="gray">
          <a:xfrm>
            <a:off x="3505200" y="3119536"/>
            <a:ext cx="1371600" cy="457200"/>
          </a:xfrm>
          <a:prstGeom prst="flowChartAlternateProcess">
            <a:avLst/>
          </a:prstGeom>
          <a:gradFill flip="none" rotWithShape="1">
            <a:gsLst>
              <a:gs pos="0">
                <a:srgbClr val="B64506"/>
              </a:gs>
              <a:gs pos="25000">
                <a:srgbClr val="CB790B"/>
              </a:gs>
              <a:gs pos="80000">
                <a:srgbClr val="FA9B00"/>
              </a:gs>
              <a:gs pos="100000">
                <a:srgbClr val="FFC971"/>
              </a:gs>
            </a:gsLst>
            <a:lin ang="5400000" scaled="1"/>
            <a:tileRect/>
          </a:gradFill>
          <a:ln>
            <a:headEnd type="none" w="med" len="med"/>
            <a:tailEnd type="none" w="med" len="med"/>
          </a:ln>
          <a:effectLst>
            <a:outerShdw blurRad="101600" dist="25400" dir="2700000" algn="tl" rotWithShape="0">
              <a:prstClr val="black">
                <a:alpha val="25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099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dirty="0" smtClean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13500000" scaled="1"/>
                </a:gradFill>
                <a:latin typeface="Segoe Semibold" pitchFamily="34" charset="0"/>
              </a:rPr>
              <a:t>Присвоение роли</a:t>
            </a:r>
            <a:endParaRPr lang="en-US" sz="1400" dirty="0" smtClean="0">
              <a:gradFill>
                <a:gsLst>
                  <a:gs pos="0">
                    <a:schemeClr val="bg1"/>
                  </a:gs>
                  <a:gs pos="100000">
                    <a:schemeClr val="bg1"/>
                  </a:gs>
                </a:gsLst>
                <a:lin ang="13500000" scaled="1"/>
              </a:gradFill>
              <a:latin typeface="Segoe Semibold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3429000" y="5024536"/>
            <a:ext cx="1371600" cy="365760"/>
          </a:xfrm>
          <a:prstGeom prst="rect">
            <a:avLst/>
          </a:prstGeom>
          <a:gradFill>
            <a:gsLst>
              <a:gs pos="0">
                <a:schemeClr val="bg1"/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alpha val="57000"/>
                </a:schemeClr>
              </a:gs>
            </a:gsLst>
            <a:lin ang="2700000" scaled="1"/>
          </a:gra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73737"/>
                </a:solidFill>
                <a:effectLst/>
                <a:uLnTx/>
                <a:uFillTx/>
              </a:rPr>
              <a:t>Над чем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73737"/>
                </a:solidFill>
                <a:effectLst/>
                <a:uLnTx/>
                <a:uFillTx/>
              </a:rPr>
              <a:t>?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5791200" y="5024536"/>
            <a:ext cx="1371600" cy="365760"/>
          </a:xfrm>
          <a:prstGeom prst="rect">
            <a:avLst/>
          </a:prstGeom>
          <a:gradFill>
            <a:gsLst>
              <a:gs pos="0">
                <a:schemeClr val="bg1"/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alpha val="57000"/>
                </a:schemeClr>
              </a:gs>
            </a:gsLst>
            <a:lin ang="2700000" scaled="1"/>
          </a:gra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73737"/>
                </a:solidFill>
                <a:effectLst/>
                <a:uLnTx/>
                <a:uFillTx/>
              </a:rPr>
              <a:t>Что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73737"/>
                </a:solidFill>
                <a:effectLst/>
                <a:uLnTx/>
                <a:uFillTx/>
              </a:rPr>
              <a:t>?</a:t>
            </a:r>
          </a:p>
        </p:txBody>
      </p:sp>
      <p:sp>
        <p:nvSpPr>
          <p:cNvPr id="67" name="Flowchart: Alternate Process 70"/>
          <p:cNvSpPr>
            <a:spLocks noChangeArrowheads="1"/>
          </p:cNvSpPr>
          <p:nvPr/>
        </p:nvSpPr>
        <p:spPr bwMode="gray">
          <a:xfrm>
            <a:off x="714348" y="3352906"/>
            <a:ext cx="1285884" cy="500066"/>
          </a:xfrm>
          <a:prstGeom prst="flowChartAlternateProcess">
            <a:avLst/>
          </a:prstGeom>
          <a:gradFill flip="none" rotWithShape="1">
            <a:gsLst>
              <a:gs pos="0">
                <a:srgbClr val="1B396B"/>
              </a:gs>
              <a:gs pos="25000">
                <a:schemeClr val="accent2">
                  <a:lumMod val="75000"/>
                </a:schemeClr>
              </a:gs>
              <a:gs pos="80000">
                <a:schemeClr val="accent2"/>
              </a:gs>
              <a:gs pos="100000">
                <a:srgbClr val="5C9EE6"/>
              </a:gs>
            </a:gsLst>
            <a:lin ang="5400000" scaled="1"/>
            <a:tileRect/>
          </a:gradFill>
          <a:ln>
            <a:headEnd type="none" w="med" len="med"/>
            <a:tailEnd type="none" w="med" len="med"/>
          </a:ln>
          <a:effectLst>
            <a:outerShdw blurRad="101600" dist="25400" dir="2700000" algn="tl" rotWithShape="0">
              <a:prstClr val="black">
                <a:alpha val="25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099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13500000" scaled="1"/>
                </a:gradFill>
                <a:latin typeface="Segoe Semibold" pitchFamily="34" charset="0"/>
              </a:rPr>
              <a:t>Админ</a:t>
            </a:r>
            <a:r>
              <a:rPr lang="en-US" sz="1400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13500000" scaled="1"/>
                </a:gradFill>
                <a:latin typeface="Segoe Semibold" pitchFamily="34" charset="0"/>
              </a:rPr>
              <a:t> / </a:t>
            </a:r>
            <a:r>
              <a:rPr lang="ru-RU" sz="1400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13500000" scaled="1"/>
                </a:gradFill>
                <a:latin typeface="Segoe Semibold" pitchFamily="34" charset="0"/>
              </a:rPr>
              <a:t>Специалист</a:t>
            </a:r>
            <a:endParaRPr lang="en-US" sz="1400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13500000" scaled="1"/>
              </a:gradFill>
              <a:latin typeface="Segoe Semi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7830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r>
              <a:rPr lang="ru-RU" dirty="0"/>
              <a:t>Удаленный режим </a:t>
            </a:r>
            <a:r>
              <a:rPr lang="en-US" dirty="0"/>
              <a:t>PowerShell</a:t>
            </a:r>
            <a:br>
              <a:rPr lang="en-US" dirty="0"/>
            </a:b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41E6A7-69CB-4F92-BD99-2CD09BF57916}" type="datetime1">
              <a:rPr lang="ru-RU" smtClean="0"/>
              <a:pPr>
                <a:defRPr/>
              </a:pPr>
              <a:t>18.02.2011</a:t>
            </a:fld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46BB3CA-D4A0-4A85-B037-CC8E950F840F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3861048"/>
            <a:ext cx="8401050" cy="5467350"/>
          </a:xfrm>
        </p:spPr>
        <p:txBody>
          <a:bodyPr/>
          <a:lstStyle/>
          <a:p>
            <a:pPr defTabSz="914363" fontAlgn="auto">
              <a:spcAft>
                <a:spcPts val="0"/>
              </a:spcAft>
              <a:buClrTx/>
              <a:buFont typeface="Arial" pitchFamily="34" charset="0"/>
              <a:buChar char="•"/>
              <a:defRPr/>
            </a:pPr>
            <a:endParaRPr lang="ru-RU" sz="1400" dirty="0"/>
          </a:p>
          <a:p>
            <a:pPr marL="0" indent="0" defTabSz="914363" fontAlgn="auto">
              <a:spcAft>
                <a:spcPts val="0"/>
              </a:spcAft>
              <a:buClrTx/>
              <a:buNone/>
              <a:defRPr/>
            </a:pPr>
            <a:endParaRPr lang="ru-RU" sz="1400" dirty="0"/>
          </a:p>
          <a:p>
            <a:pPr marL="0" indent="0" defTabSz="914363" fontAlgn="auto">
              <a:spcAft>
                <a:spcPts val="0"/>
              </a:spcAft>
              <a:buClrTx/>
              <a:buNone/>
              <a:defRPr/>
            </a:pPr>
            <a:endParaRPr lang="ru-RU" sz="1400" dirty="0"/>
          </a:p>
        </p:txBody>
      </p:sp>
      <p:sp>
        <p:nvSpPr>
          <p:cNvPr id="7" name="Rounded Rectangle 28"/>
          <p:cNvSpPr>
            <a:spLocks noChangeArrowheads="1"/>
          </p:cNvSpPr>
          <p:nvPr/>
        </p:nvSpPr>
        <p:spPr bwMode="gray">
          <a:xfrm>
            <a:off x="506288" y="980728"/>
            <a:ext cx="8382000" cy="4953000"/>
          </a:xfrm>
          <a:prstGeom prst="roundRect">
            <a:avLst>
              <a:gd name="adj" fmla="val 2389"/>
            </a:avLst>
          </a:prstGeom>
          <a:gradFill flip="none" rotWithShape="1">
            <a:gsLst>
              <a:gs pos="0">
                <a:schemeClr val="bg1">
                  <a:lumMod val="85000"/>
                  <a:alpha val="67000"/>
                </a:schemeClr>
              </a:gs>
              <a:gs pos="50000">
                <a:schemeClr val="tx1">
                  <a:lumMod val="20000"/>
                  <a:lumOff val="80000"/>
                  <a:alpha val="41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3500000" scaled="1"/>
            <a:tileRect/>
          </a:gradFill>
          <a:ln>
            <a:solidFill>
              <a:schemeClr val="accent1"/>
            </a:solidFill>
            <a:headEnd type="none" w="med" len="med"/>
            <a:tailEnd type="none" w="med" len="med"/>
          </a:ln>
          <a:effectLst>
            <a:outerShdw blurRad="101600" dist="63500" dir="2700000" algn="t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523854" algn="ctr" defTabSz="914099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FFC000"/>
              </a:buClr>
              <a:buSzPct val="76000"/>
              <a:defRPr/>
            </a:pPr>
            <a:endParaRPr lang="en-US" sz="2300" dirty="0">
              <a:gradFill>
                <a:gsLst>
                  <a:gs pos="0">
                    <a:schemeClr val="tx1"/>
                  </a:gs>
                  <a:gs pos="50000">
                    <a:schemeClr val="tx1"/>
                  </a:gs>
                </a:gsLst>
                <a:lin ang="5400000" scaled="0"/>
              </a:gradFill>
              <a:latin typeface="Segoe" pitchFamily="34" charset="0"/>
            </a:endParaRPr>
          </a:p>
        </p:txBody>
      </p:sp>
      <p:sp>
        <p:nvSpPr>
          <p:cNvPr id="8" name="Rounded Rectangle 29"/>
          <p:cNvSpPr/>
          <p:nvPr/>
        </p:nvSpPr>
        <p:spPr bwMode="auto">
          <a:xfrm>
            <a:off x="4925888" y="1818928"/>
            <a:ext cx="1752600" cy="2438400"/>
          </a:xfrm>
          <a:prstGeom prst="roundRect">
            <a:avLst>
              <a:gd name="adj" fmla="val 6884"/>
            </a:avLst>
          </a:prstGeom>
          <a:gradFill flip="none" rotWithShape="1">
            <a:gsLst>
              <a:gs pos="0">
                <a:schemeClr val="tx1">
                  <a:lumMod val="75000"/>
                  <a:lumOff val="25000"/>
                </a:schemeClr>
              </a:gs>
              <a:gs pos="61000">
                <a:schemeClr val="tx1">
                  <a:alpha val="17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1"/>
            <a:tileRect/>
          </a:gradFill>
          <a:ln w="1905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defTabSz="914099">
              <a:spcBef>
                <a:spcPct val="50000"/>
              </a:spcBef>
              <a:defRPr/>
            </a:pPr>
            <a:r>
              <a:rPr lang="en-US" sz="1200" b="1" dirty="0" smtClean="0"/>
              <a:t>IIS</a:t>
            </a:r>
          </a:p>
        </p:txBody>
      </p:sp>
      <p:cxnSp>
        <p:nvCxnSpPr>
          <p:cNvPr id="10" name="Straight Connector 7"/>
          <p:cNvCxnSpPr/>
          <p:nvPr/>
        </p:nvCxnSpPr>
        <p:spPr>
          <a:xfrm flipV="1">
            <a:off x="2646006" y="2214312"/>
            <a:ext cx="2299788" cy="9096"/>
          </a:xfrm>
          <a:prstGeom prst="line">
            <a:avLst/>
          </a:prstGeom>
          <a:ln w="19050">
            <a:solidFill>
              <a:schemeClr val="tx1"/>
            </a:solidFill>
            <a:prstDash val="sysDot"/>
            <a:headEnd type="non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27825" y="1434951"/>
            <a:ext cx="24405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&gt; New-Mailbox –Name Bob </a:t>
            </a:r>
            <a:endParaRPr lang="en-US" sz="1400" dirty="0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0294" y="2578260"/>
            <a:ext cx="1314164" cy="1133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645828" y="2084909"/>
            <a:ext cx="59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Иван</a:t>
            </a:r>
            <a:endParaRPr lang="en-US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6805504" y="2093743"/>
            <a:ext cx="215898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Иван</a:t>
            </a:r>
            <a:r>
              <a:rPr lang="en-US" sz="1400" b="1" dirty="0" smtClean="0"/>
              <a:t>: </a:t>
            </a:r>
            <a:r>
              <a:rPr lang="ru-RU" sz="1400" b="1" dirty="0" smtClean="0"/>
              <a:t>присвоение роли</a:t>
            </a:r>
            <a:endParaRPr lang="en-US" sz="1400" b="1" dirty="0" smtClean="0"/>
          </a:p>
          <a:p>
            <a:r>
              <a:rPr lang="en-US" sz="1400" dirty="0" smtClean="0"/>
              <a:t>New-Mailbox -Name</a:t>
            </a:r>
          </a:p>
          <a:p>
            <a:r>
              <a:rPr lang="en-US" sz="1400" dirty="0" smtClean="0"/>
              <a:t>Get-Mailbox</a:t>
            </a:r>
          </a:p>
          <a:p>
            <a:r>
              <a:rPr lang="en-US" sz="1400" dirty="0" smtClean="0"/>
              <a:t>Set-Mailbox -Name</a:t>
            </a:r>
            <a:endParaRPr lang="en-US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627825" y="4191308"/>
            <a:ext cx="40363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u="sng" dirty="0" smtClean="0"/>
              <a:t>Командлеты в локальном пространстве</a:t>
            </a:r>
            <a:r>
              <a:rPr lang="en-US" sz="1400" u="sng" dirty="0" smtClean="0"/>
              <a:t>:</a:t>
            </a:r>
          </a:p>
          <a:p>
            <a:r>
              <a:rPr lang="en-US" sz="1400" dirty="0" smtClean="0"/>
              <a:t>New-PSSession</a:t>
            </a:r>
          </a:p>
        </p:txBody>
      </p:sp>
      <p:cxnSp>
        <p:nvCxnSpPr>
          <p:cNvPr id="16" name="Straight Connector 17"/>
          <p:cNvCxnSpPr/>
          <p:nvPr/>
        </p:nvCxnSpPr>
        <p:spPr>
          <a:xfrm>
            <a:off x="2646006" y="2394036"/>
            <a:ext cx="2299788" cy="0"/>
          </a:xfrm>
          <a:prstGeom prst="line">
            <a:avLst/>
          </a:prstGeom>
          <a:ln w="19050">
            <a:solidFill>
              <a:schemeClr val="tx1"/>
            </a:solidFill>
            <a:prstDash val="sysDot"/>
            <a:headEnd type="triangl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27825" y="1154593"/>
            <a:ext cx="63830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&gt; New-</a:t>
            </a:r>
            <a:r>
              <a:rPr lang="en-US" sz="1400" dirty="0" err="1" smtClean="0"/>
              <a:t>PSSession</a:t>
            </a:r>
            <a:r>
              <a:rPr lang="en-US" sz="1400" dirty="0" smtClean="0"/>
              <a:t> –URI https://server.fqdn.com/PowerShell/</a:t>
            </a:r>
            <a:endParaRPr lang="en-US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627825" y="4827221"/>
            <a:ext cx="40363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u="sng" dirty="0" err="1" smtClean="0"/>
              <a:t>Комадлеты</a:t>
            </a:r>
            <a:r>
              <a:rPr lang="ru-RU" sz="1400" u="sng" dirty="0" smtClean="0"/>
              <a:t> в удаленном пространстве</a:t>
            </a:r>
            <a:r>
              <a:rPr lang="en-US" sz="1400" u="sng" dirty="0" smtClean="0"/>
              <a:t>:</a:t>
            </a:r>
          </a:p>
          <a:p>
            <a:r>
              <a:rPr lang="en-US" sz="1400" dirty="0" smtClean="0"/>
              <a:t>New-Mailbox -Name</a:t>
            </a:r>
          </a:p>
          <a:p>
            <a:r>
              <a:rPr lang="en-US" sz="1400" dirty="0" smtClean="0"/>
              <a:t>Get-Mailbox</a:t>
            </a:r>
          </a:p>
          <a:p>
            <a:r>
              <a:rPr lang="en-US" sz="1400" dirty="0" smtClean="0"/>
              <a:t>Set-Mailbox -Name</a:t>
            </a:r>
            <a:endParaRPr lang="en-US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7592888" y="3495328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Сервер </a:t>
            </a:r>
            <a:r>
              <a:rPr lang="en-US" sz="1200" dirty="0" smtClean="0"/>
              <a:t>Exchange</a:t>
            </a:r>
            <a:endParaRPr lang="en-US" sz="1200" dirty="0"/>
          </a:p>
        </p:txBody>
      </p:sp>
      <p:graphicFrame>
        <p:nvGraphicFramePr>
          <p:cNvPr id="2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1276967"/>
              </p:ext>
            </p:extLst>
          </p:nvPr>
        </p:nvGraphicFramePr>
        <p:xfrm>
          <a:off x="3819367" y="2739079"/>
          <a:ext cx="911310" cy="9948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7" name="Visio" r:id="rId5" imgW="739882" imgH="811899" progId="Visio.Drawing.11">
                  <p:embed/>
                </p:oleObj>
              </mc:Choice>
              <mc:Fallback>
                <p:oleObj name="Visio" r:id="rId5" imgW="739882" imgH="811899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/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9367" y="2739079"/>
                        <a:ext cx="911310" cy="994884"/>
                      </a:xfrm>
                      <a:prstGeom prst="rect">
                        <a:avLst/>
                      </a:prstGeom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1" name="Straight Connector 24"/>
          <p:cNvCxnSpPr/>
          <p:nvPr/>
        </p:nvCxnSpPr>
        <p:spPr>
          <a:xfrm flipV="1">
            <a:off x="4476449" y="3114328"/>
            <a:ext cx="525639" cy="92015"/>
          </a:xfrm>
          <a:prstGeom prst="line">
            <a:avLst/>
          </a:prstGeom>
          <a:ln w="19050">
            <a:solidFill>
              <a:schemeClr val="tx1"/>
            </a:solidFill>
            <a:prstDash val="sysDot"/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816590" y="4830643"/>
            <a:ext cx="40363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u="sng" dirty="0" smtClean="0"/>
              <a:t>Комадлеты в локальном пространстве</a:t>
            </a:r>
            <a:r>
              <a:rPr lang="en-US" sz="1400" u="sng" dirty="0" smtClean="0"/>
              <a:t>:</a:t>
            </a:r>
          </a:p>
          <a:p>
            <a:r>
              <a:rPr lang="en-US" sz="1400" dirty="0" smtClean="0"/>
              <a:t>New-Mailbox -Name</a:t>
            </a:r>
          </a:p>
          <a:p>
            <a:r>
              <a:rPr lang="en-US" sz="1400" dirty="0" smtClean="0"/>
              <a:t>Get-Mailbox</a:t>
            </a:r>
          </a:p>
          <a:p>
            <a:r>
              <a:rPr lang="en-US" sz="1400" dirty="0" smtClean="0"/>
              <a:t>Set-Mailbox -Name</a:t>
            </a:r>
            <a:endParaRPr lang="en-US" sz="1400" dirty="0"/>
          </a:p>
        </p:txBody>
      </p:sp>
      <p:sp>
        <p:nvSpPr>
          <p:cNvPr id="23" name="TextBox 22"/>
          <p:cNvSpPr txBox="1"/>
          <p:nvPr/>
        </p:nvSpPr>
        <p:spPr>
          <a:xfrm>
            <a:off x="2566584" y="1862118"/>
            <a:ext cx="22831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[</a:t>
            </a:r>
            <a:r>
              <a:rPr lang="ru-RU" sz="1100" dirty="0" smtClean="0"/>
              <a:t>Объект пользователя</a:t>
            </a:r>
            <a:r>
              <a:rPr lang="en-US" sz="1100" dirty="0" smtClean="0"/>
              <a:t>]</a:t>
            </a:r>
            <a:endParaRPr lang="en-US" sz="1100" dirty="0"/>
          </a:p>
        </p:txBody>
      </p:sp>
      <p:pic>
        <p:nvPicPr>
          <p:cNvPr id="24" name="Picture 33" descr="Computer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6488" y="2504728"/>
            <a:ext cx="1143000" cy="1143000"/>
          </a:xfrm>
          <a:prstGeom prst="rect">
            <a:avLst/>
          </a:prstGeom>
        </p:spPr>
      </p:pic>
      <p:pic>
        <p:nvPicPr>
          <p:cNvPr id="25" name="Picture 34" descr="Server.pn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78488" y="3190528"/>
            <a:ext cx="990600" cy="1355558"/>
          </a:xfrm>
          <a:prstGeom prst="rect">
            <a:avLst/>
          </a:prstGeom>
        </p:spPr>
      </p:pic>
      <p:sp>
        <p:nvSpPr>
          <p:cNvPr id="27" name="Rectangle 31"/>
          <p:cNvSpPr/>
          <p:nvPr/>
        </p:nvSpPr>
        <p:spPr bwMode="auto">
          <a:xfrm>
            <a:off x="5078288" y="3571528"/>
            <a:ext cx="1524000" cy="49149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89025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300" dirty="0" smtClean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13500000" scaled="1"/>
                </a:gradFill>
                <a:latin typeface="Segoe" pitchFamily="34" charset="0"/>
              </a:rPr>
              <a:t>IIS: </a:t>
            </a:r>
            <a:r>
              <a:rPr lang="ru-RU" sz="1300" dirty="0" smtClean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13500000" scaled="1"/>
                </a:gradFill>
                <a:latin typeface="Segoe" pitchFamily="34" charset="0"/>
              </a:rPr>
              <a:t>аутентификация</a:t>
            </a:r>
            <a:endParaRPr lang="en-US" sz="1300" dirty="0" smtClean="0">
              <a:gradFill>
                <a:gsLst>
                  <a:gs pos="0">
                    <a:schemeClr val="bg1"/>
                  </a:gs>
                  <a:gs pos="100000">
                    <a:schemeClr val="bg1"/>
                  </a:gs>
                </a:gsLst>
                <a:lin ang="13500000" scaled="1"/>
              </a:gradFill>
              <a:latin typeface="Segoe" pitchFamily="34" charset="0"/>
            </a:endParaRPr>
          </a:p>
        </p:txBody>
      </p:sp>
      <p:sp>
        <p:nvSpPr>
          <p:cNvPr id="28" name="Rectangle 35"/>
          <p:cNvSpPr/>
          <p:nvPr/>
        </p:nvSpPr>
        <p:spPr bwMode="auto">
          <a:xfrm>
            <a:off x="5078288" y="2885728"/>
            <a:ext cx="1524000" cy="685800"/>
          </a:xfrm>
          <a:prstGeom prst="rect">
            <a:avLst/>
          </a:prstGeom>
          <a:gradFill flip="none" rotWithShape="1">
            <a:gsLst>
              <a:gs pos="0">
                <a:srgbClr val="B64506"/>
              </a:gs>
              <a:gs pos="25000">
                <a:srgbClr val="CB790B"/>
              </a:gs>
              <a:gs pos="80000">
                <a:srgbClr val="FA9B00"/>
              </a:gs>
              <a:gs pos="100000">
                <a:srgbClr val="FFC971"/>
              </a:gs>
            </a:gsLst>
            <a:lin ang="5400000" scaled="1"/>
            <a:tileRect/>
          </a:gradFill>
          <a:ln>
            <a:headEnd type="none" w="med" len="med"/>
            <a:tailEnd type="none" w="med" len="med"/>
          </a:ln>
          <a:effectLst>
            <a:outerShdw blurRad="101600" dist="25400" dir="2700000" algn="tl" rotWithShape="0">
              <a:prstClr val="black">
                <a:alpha val="25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099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 err="1" smtClean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13500000" scaled="1"/>
                </a:gradFill>
                <a:latin typeface="Segoe" pitchFamily="34" charset="0"/>
              </a:rPr>
              <a:t>WSMan</a:t>
            </a:r>
            <a:r>
              <a:rPr lang="en-US" sz="1400" dirty="0" smtClean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13500000" scaled="1"/>
                </a:gradFill>
                <a:latin typeface="Segoe" pitchFamily="34" charset="0"/>
              </a:rPr>
              <a:t> + </a:t>
            </a:r>
            <a:br>
              <a:rPr lang="en-US" sz="1400" dirty="0" smtClean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13500000" scaled="1"/>
                </a:gradFill>
                <a:latin typeface="Segoe" pitchFamily="34" charset="0"/>
              </a:rPr>
            </a:br>
            <a:r>
              <a:rPr lang="ru-RU" sz="1400" dirty="0" smtClean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13500000" scaled="1"/>
                </a:gradFill>
                <a:latin typeface="Segoe" pitchFamily="34" charset="0"/>
              </a:rPr>
              <a:t>стек </a:t>
            </a:r>
            <a:r>
              <a:rPr lang="en-US" sz="1400" dirty="0" smtClean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13500000" scaled="1"/>
                </a:gradFill>
                <a:latin typeface="Segoe" pitchFamily="34" charset="0"/>
              </a:rPr>
              <a:t>RBAC: </a:t>
            </a:r>
            <a:r>
              <a:rPr lang="ru-RU" sz="1400" dirty="0" smtClean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13500000" scaled="1"/>
                </a:gradFill>
                <a:latin typeface="Segoe" pitchFamily="34" charset="0"/>
              </a:rPr>
              <a:t>авторизация</a:t>
            </a:r>
            <a:endParaRPr lang="en-US" sz="1400" dirty="0" smtClean="0">
              <a:gradFill>
                <a:gsLst>
                  <a:gs pos="0">
                    <a:schemeClr val="bg1"/>
                  </a:gs>
                  <a:gs pos="100000">
                    <a:schemeClr val="bg1"/>
                  </a:gs>
                </a:gsLst>
                <a:lin ang="13500000" scaled="1"/>
              </a:gradFill>
              <a:latin typeface="Segoe" pitchFamily="34" charset="0"/>
            </a:endParaRPr>
          </a:p>
        </p:txBody>
      </p:sp>
      <p:sp>
        <p:nvSpPr>
          <p:cNvPr id="29" name="Rectangle 36"/>
          <p:cNvSpPr/>
          <p:nvPr/>
        </p:nvSpPr>
        <p:spPr bwMode="auto">
          <a:xfrm>
            <a:off x="5078288" y="2199928"/>
            <a:ext cx="1524000" cy="6858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0"/>
                </a:schemeClr>
              </a:gs>
              <a:gs pos="25000">
                <a:schemeClr val="accent3">
                  <a:lumMod val="75000"/>
                </a:schemeClr>
              </a:gs>
              <a:gs pos="80000">
                <a:schemeClr val="accent3"/>
              </a:gs>
              <a:gs pos="100000">
                <a:schemeClr val="accent3">
                  <a:lumMod val="60000"/>
                  <a:lumOff val="40000"/>
                  <a:alpha val="69000"/>
                </a:schemeClr>
              </a:gs>
            </a:gsLst>
            <a:lin ang="5400000" scaled="1"/>
            <a:tileRect/>
          </a:gradFill>
          <a:ln>
            <a:headEnd type="none" w="med" len="med"/>
            <a:tailEnd type="none" w="med" len="med"/>
          </a:ln>
          <a:effectLst>
            <a:outerShdw blurRad="101600" dist="25400" dir="2700000" algn="tl" rotWithShape="0">
              <a:prstClr val="black">
                <a:alpha val="25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5088" lvl="1" algn="ctr" defTabSz="914099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FFFF99"/>
              </a:buClr>
              <a:buSzPct val="80000"/>
              <a:defRPr/>
            </a:pPr>
            <a:r>
              <a:rPr lang="ru-RU" altLang="zh-CN" sz="1400" dirty="0" smtClean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13500000" scaled="1"/>
                </a:gradFill>
                <a:latin typeface="Segoe" pitchFamily="34" charset="0"/>
              </a:rPr>
              <a:t>Пространство выполнения </a:t>
            </a:r>
            <a:r>
              <a:rPr lang="en-US" altLang="zh-CN" sz="1400" dirty="0" smtClean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13500000" scaled="1"/>
                </a:gradFill>
                <a:latin typeface="Segoe" pitchFamily="34" charset="0"/>
              </a:rPr>
              <a:t>PSv2</a:t>
            </a:r>
          </a:p>
        </p:txBody>
      </p:sp>
      <p:sp>
        <p:nvSpPr>
          <p:cNvPr id="30" name="Rectangle 37"/>
          <p:cNvSpPr/>
          <p:nvPr/>
        </p:nvSpPr>
        <p:spPr bwMode="auto">
          <a:xfrm>
            <a:off x="1344488" y="2047528"/>
            <a:ext cx="1301518" cy="5334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0"/>
                </a:schemeClr>
              </a:gs>
              <a:gs pos="25000">
                <a:schemeClr val="accent3">
                  <a:lumMod val="75000"/>
                </a:schemeClr>
              </a:gs>
              <a:gs pos="80000">
                <a:schemeClr val="accent3"/>
              </a:gs>
              <a:gs pos="100000">
                <a:schemeClr val="accent3">
                  <a:lumMod val="60000"/>
                  <a:lumOff val="40000"/>
                  <a:alpha val="69000"/>
                </a:schemeClr>
              </a:gs>
            </a:gsLst>
            <a:lin ang="5400000" scaled="1"/>
            <a:tileRect/>
          </a:gradFill>
          <a:ln w="6350" cap="flat" cmpd="sng">
            <a:solidFill>
              <a:schemeClr val="bg1">
                <a:lumMod val="50000"/>
              </a:schemeClr>
            </a:solidFill>
            <a:round/>
            <a:headEnd type="none" w="med" len="med"/>
            <a:tailEnd type="none" w="med" len="med"/>
          </a:ln>
          <a:effectLst>
            <a:outerShdw blurRad="101600" dist="25400" dir="2700000" algn="tl" rotWithShape="0">
              <a:prstClr val="black">
                <a:alpha val="25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5088" lvl="1" algn="ctr" defTabSz="914099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FFFF99"/>
              </a:buClr>
              <a:buSzPct val="80000"/>
              <a:defRPr/>
            </a:pPr>
            <a:r>
              <a:rPr lang="ru-RU" altLang="zh-CN" sz="1200" dirty="0" smtClean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13500000" scaled="1"/>
                </a:gradFill>
                <a:latin typeface="Segoe" pitchFamily="34" charset="0"/>
              </a:rPr>
              <a:t>Пространство выполнения </a:t>
            </a:r>
            <a:r>
              <a:rPr lang="en-US" altLang="zh-CN" sz="1200" dirty="0" smtClean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13500000" scaled="1"/>
                </a:gradFill>
                <a:latin typeface="Segoe" pitchFamily="34" charset="0"/>
              </a:rPr>
              <a:t>PSv2</a:t>
            </a:r>
          </a:p>
        </p:txBody>
      </p:sp>
      <p:pic>
        <p:nvPicPr>
          <p:cNvPr id="31" name="Picture 6" descr="C:\Users\astridm\AppData\Local\Microsoft\Windows\Temporary Internet Files\Content.IE5\DVXPHZ19\MCj04326100000[1].pn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3938" y="2230408"/>
            <a:ext cx="990600" cy="990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00812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25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3" dur="25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4" dur="25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25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/>
      <p:bldP spid="13" grpId="0"/>
      <p:bldP spid="14" grpId="0"/>
      <p:bldP spid="15" grpId="0"/>
      <p:bldP spid="17" grpId="0"/>
      <p:bldP spid="17" grpId="1"/>
      <p:bldP spid="18" grpId="0"/>
      <p:bldP spid="19" grpId="0"/>
      <p:bldP spid="22" grpId="0"/>
      <p:bldP spid="23" grpId="0"/>
      <p:bldP spid="27" grpId="0" animBg="1"/>
      <p:bldP spid="28" grpId="0" animBg="1"/>
      <p:bldP spid="29" grpId="0" animBg="1"/>
      <p:bldP spid="29" grpId="1" animBg="1"/>
      <p:bldP spid="3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r>
              <a:rPr lang="ru-RU" b="1" dirty="0" smtClean="0"/>
              <a:t>DAG</a:t>
            </a:r>
            <a:r>
              <a:rPr lang="en-US" b="1" dirty="0" smtClean="0"/>
              <a:t> </a:t>
            </a:r>
            <a:r>
              <a:rPr lang="ru-RU" b="1" dirty="0" smtClean="0"/>
              <a:t>и </a:t>
            </a:r>
            <a:r>
              <a:rPr lang="en-US" b="1" dirty="0" smtClean="0"/>
              <a:t>CAS </a:t>
            </a:r>
            <a:r>
              <a:rPr lang="ru-RU" b="1" dirty="0" smtClean="0"/>
              <a:t>оптимизация </a:t>
            </a:r>
            <a:r>
              <a:rPr lang="en-US" b="1" dirty="0" smtClean="0"/>
              <a:t>IOPS</a:t>
            </a:r>
            <a:r>
              <a:rPr lang="en-US" dirty="0"/>
              <a:t/>
            </a:r>
            <a:br>
              <a:rPr lang="en-US" dirty="0"/>
            </a:b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992634" y="5991270"/>
            <a:ext cx="544392" cy="167591"/>
          </a:xfrm>
        </p:spPr>
        <p:txBody>
          <a:bodyPr/>
          <a:lstStyle/>
          <a:p>
            <a:pPr>
              <a:defRPr/>
            </a:pPr>
            <a:fld id="{5C41E6A7-69CB-4F92-BD99-2CD09BF57916}" type="datetime1">
              <a:rPr lang="ru-RU" smtClean="0"/>
              <a:pPr>
                <a:defRPr/>
              </a:pPr>
              <a:t>18.02.2011</a:t>
            </a:fld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3861048"/>
            <a:ext cx="8401050" cy="5467350"/>
          </a:xfrm>
        </p:spPr>
        <p:txBody>
          <a:bodyPr/>
          <a:lstStyle/>
          <a:p>
            <a:pPr defTabSz="914363" fontAlgn="auto">
              <a:spcAft>
                <a:spcPts val="0"/>
              </a:spcAft>
              <a:buClrTx/>
              <a:buFont typeface="Arial" pitchFamily="34" charset="0"/>
              <a:buChar char="•"/>
              <a:defRPr/>
            </a:pPr>
            <a:endParaRPr lang="ru-RU" sz="1400" dirty="0"/>
          </a:p>
          <a:p>
            <a:pPr marL="0" indent="0" defTabSz="914363" fontAlgn="auto">
              <a:spcAft>
                <a:spcPts val="0"/>
              </a:spcAft>
              <a:buClrTx/>
              <a:buNone/>
              <a:defRPr/>
            </a:pPr>
            <a:endParaRPr lang="ru-RU" sz="1400" dirty="0"/>
          </a:p>
          <a:p>
            <a:pPr marL="0" indent="0" defTabSz="914363" fontAlgn="auto">
              <a:spcAft>
                <a:spcPts val="0"/>
              </a:spcAft>
              <a:buClrTx/>
              <a:buNone/>
              <a:defRPr/>
            </a:pPr>
            <a:endParaRPr lang="ru-RU" sz="1400" dirty="0"/>
          </a:p>
        </p:txBody>
      </p:sp>
      <p:pic>
        <p:nvPicPr>
          <p:cNvPr id="33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1840" y="1939264"/>
            <a:ext cx="3730073" cy="2998578"/>
          </a:xfrm>
          <a:prstGeom prst="rect">
            <a:avLst/>
          </a:prstGeom>
        </p:spPr>
      </p:pic>
      <p:pic>
        <p:nvPicPr>
          <p:cNvPr id="34" name="Picture 3" descr="\\eventsql\dvd27\Clip_Installer\DVD_ART\Artwork_Imagery\HARDWARE_IMAGERY\Illustration - Misc Hardware\Windows Server Icons\Hardware\Computer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0112" y="987695"/>
            <a:ext cx="940590" cy="785120"/>
          </a:xfrm>
          <a:prstGeom prst="rect">
            <a:avLst/>
          </a:prstGeom>
          <a:noFill/>
        </p:spPr>
      </p:pic>
      <p:pic>
        <p:nvPicPr>
          <p:cNvPr id="36" name="Picture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1880" y="1226514"/>
            <a:ext cx="1699780" cy="489805"/>
          </a:xfrm>
          <a:prstGeom prst="rect">
            <a:avLst/>
          </a:prstGeom>
        </p:spPr>
      </p:pic>
      <p:pic>
        <p:nvPicPr>
          <p:cNvPr id="38" name="Picture 10" descr="o14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3133" y="1380255"/>
            <a:ext cx="566594" cy="551416"/>
          </a:xfrm>
          <a:prstGeom prst="rect">
            <a:avLst/>
          </a:prstGeom>
        </p:spPr>
      </p:pic>
      <p:grpSp>
        <p:nvGrpSpPr>
          <p:cNvPr id="39" name="Group 2"/>
          <p:cNvGrpSpPr/>
          <p:nvPr/>
        </p:nvGrpSpPr>
        <p:grpSpPr>
          <a:xfrm>
            <a:off x="2411761" y="5000635"/>
            <a:ext cx="3024336" cy="1298881"/>
            <a:chOff x="2540739" y="4097590"/>
            <a:chExt cx="4128751" cy="2471624"/>
          </a:xfrm>
        </p:grpSpPr>
        <p:pic>
          <p:nvPicPr>
            <p:cNvPr id="40" name="Picture 2" descr="\\eventsql\dvd\Online_ART\DVD_ART34\Artwork_Imagery\Icons - Illustrations\_WINDOWS SERVER ICONS\Hardware\Virtual Servers 2.png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70033" y="4097590"/>
              <a:ext cx="718191" cy="1172743"/>
            </a:xfrm>
            <a:prstGeom prst="rect">
              <a:avLst/>
            </a:prstGeom>
            <a:noFill/>
          </p:spPr>
        </p:pic>
        <p:pic>
          <p:nvPicPr>
            <p:cNvPr id="41" name="Picture 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40739" y="5301208"/>
              <a:ext cx="4128751" cy="1268006"/>
            </a:xfrm>
            <a:prstGeom prst="rect">
              <a:avLst/>
            </a:prstGeom>
          </p:spPr>
        </p:pic>
        <p:pic>
          <p:nvPicPr>
            <p:cNvPr id="42" name="Picture 2" descr="\\eventsql\dvd\Online_ART\DVD_ART34\Artwork_Imagery\Icons - Illustrations\_WINDOWS SERVER ICONS\Hardware\Virtual Servers 2.png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7784" y="4097590"/>
              <a:ext cx="718191" cy="1172743"/>
            </a:xfrm>
            <a:prstGeom prst="rect">
              <a:avLst/>
            </a:prstGeom>
            <a:noFill/>
          </p:spPr>
        </p:pic>
        <p:pic>
          <p:nvPicPr>
            <p:cNvPr id="43" name="Picture 2" descr="\\eventsql\dvd\Online_ART\DVD_ART34\Artwork_Imagery\Icons - Illustrations\_WINDOWS SERVER ICONS\Hardware\Virtual Servers 2.png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3968" y="4097590"/>
              <a:ext cx="718191" cy="1172743"/>
            </a:xfrm>
            <a:prstGeom prst="rect">
              <a:avLst/>
            </a:prstGeom>
            <a:noFill/>
          </p:spPr>
        </p:pic>
      </p:grpSp>
      <p:pic>
        <p:nvPicPr>
          <p:cNvPr id="44" name="Picture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1233" y="5104390"/>
            <a:ext cx="561029" cy="474717"/>
          </a:xfrm>
          <a:prstGeom prst="rect">
            <a:avLst/>
          </a:prstGeom>
        </p:spPr>
      </p:pic>
      <p:pic>
        <p:nvPicPr>
          <p:cNvPr id="45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5522" y="5091204"/>
            <a:ext cx="474717" cy="435157"/>
          </a:xfrm>
          <a:prstGeom prst="rect">
            <a:avLst/>
          </a:prstGeom>
        </p:spPr>
      </p:pic>
      <p:pic>
        <p:nvPicPr>
          <p:cNvPr id="46" name="Picture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6570" y="5060557"/>
            <a:ext cx="474717" cy="435157"/>
          </a:xfrm>
          <a:prstGeom prst="rect">
            <a:avLst/>
          </a:prstGeom>
        </p:spPr>
      </p:pic>
      <p:pic>
        <p:nvPicPr>
          <p:cNvPr id="48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5540" y="5786454"/>
            <a:ext cx="561029" cy="474716"/>
          </a:xfrm>
          <a:prstGeom prst="rect">
            <a:avLst/>
          </a:prstGeom>
        </p:spPr>
      </p:pic>
      <p:pic>
        <p:nvPicPr>
          <p:cNvPr id="49" name="Pictur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9792" y="5786454"/>
            <a:ext cx="471325" cy="43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004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142875"/>
            <a:ext cx="7162800" cy="693837"/>
          </a:xfrm>
        </p:spPr>
        <p:txBody>
          <a:bodyPr/>
          <a:lstStyle/>
          <a:p>
            <a:r>
              <a:rPr lang="ru-RU" sz="2400" dirty="0"/>
              <a:t>Что нового в </a:t>
            </a:r>
            <a:r>
              <a:rPr lang="en-US" sz="2400" dirty="0"/>
              <a:t>Microsoft </a:t>
            </a:r>
            <a:r>
              <a:rPr lang="en-US" sz="2400" dirty="0" smtClean="0"/>
              <a:t>Exchange 2010 SP1</a:t>
            </a:r>
            <a:endParaRPr lang="ru-RU" sz="24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41E6A7-69CB-4F92-BD99-2CD09BF57916}" type="datetime1">
              <a:rPr lang="ru-RU" smtClean="0"/>
              <a:pPr>
                <a:defRPr/>
              </a:pPr>
              <a:t>18.02.2011</a:t>
            </a:fld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46BB3CA-D4A0-4A85-B037-CC8E950F840F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3861048"/>
            <a:ext cx="8401050" cy="5467350"/>
          </a:xfrm>
        </p:spPr>
        <p:txBody>
          <a:bodyPr/>
          <a:lstStyle/>
          <a:p>
            <a:pPr defTabSz="914363" fontAlgn="auto">
              <a:spcAft>
                <a:spcPts val="0"/>
              </a:spcAft>
              <a:buClrTx/>
              <a:buFont typeface="Arial" pitchFamily="34" charset="0"/>
              <a:buChar char="•"/>
              <a:defRPr/>
            </a:pPr>
            <a:endParaRPr lang="ru-RU" sz="1400" dirty="0"/>
          </a:p>
          <a:p>
            <a:pPr marL="0" indent="0" defTabSz="914363" fontAlgn="auto">
              <a:spcAft>
                <a:spcPts val="0"/>
              </a:spcAft>
              <a:buClrTx/>
              <a:buNone/>
              <a:defRPr/>
            </a:pPr>
            <a:endParaRPr lang="ru-RU" sz="1400" dirty="0"/>
          </a:p>
          <a:p>
            <a:pPr marL="0" indent="0" defTabSz="914363" fontAlgn="auto">
              <a:spcAft>
                <a:spcPts val="0"/>
              </a:spcAft>
              <a:buClrTx/>
              <a:buNone/>
              <a:defRPr/>
            </a:pPr>
            <a:endParaRPr lang="ru-RU" sz="1400" dirty="0"/>
          </a:p>
        </p:txBody>
      </p:sp>
      <p:sp>
        <p:nvSpPr>
          <p:cNvPr id="8" name="Текст 2"/>
          <p:cNvSpPr txBox="1">
            <a:spLocks/>
          </p:cNvSpPr>
          <p:nvPr/>
        </p:nvSpPr>
        <p:spPr bwMode="auto">
          <a:xfrm>
            <a:off x="381000" y="1411553"/>
            <a:ext cx="4191000" cy="4081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D00"/>
              </a:buClr>
              <a:buFont typeface="Wingdings" pitchFamily="2" charset="2"/>
              <a:buChar char="v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8E00"/>
              </a:buClr>
              <a:buFont typeface="Wingdings" pitchFamily="2" charset="2"/>
              <a:buChar char="§"/>
              <a:defRPr sz="2800">
                <a:solidFill>
                  <a:srgbClr val="000000"/>
                </a:solidFill>
                <a:latin typeface="Arial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8E00"/>
              </a:buClr>
              <a:buFont typeface="Arial" charset="0"/>
              <a:buChar char="•"/>
              <a:defRPr sz="2400">
                <a:solidFill>
                  <a:srgbClr val="000000"/>
                </a:solidFill>
                <a:latin typeface="Arial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8E00"/>
              </a:buClr>
              <a:buFont typeface="Wingdings" pitchFamily="2" charset="2"/>
              <a:buChar char="ü"/>
              <a:defRPr sz="2000">
                <a:solidFill>
                  <a:srgbClr val="000000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8E00"/>
              </a:buClr>
              <a:buFont typeface="Wingdings" pitchFamily="2" charset="2"/>
              <a:buChar char="v"/>
              <a:defRPr sz="2000">
                <a:solidFill>
                  <a:srgbClr val="000000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sz="2000" b="1" dirty="0" smtClean="0"/>
              <a:t>Обновление Домена и Схемы</a:t>
            </a:r>
            <a:endParaRPr lang="ru-RU" sz="2000" dirty="0" smtClean="0"/>
          </a:p>
          <a:p>
            <a:r>
              <a:rPr lang="ru-RU" sz="2000" b="1" dirty="0" smtClean="0"/>
              <a:t>Новая установка </a:t>
            </a:r>
            <a:r>
              <a:rPr lang="en-US" sz="2000" b="1" dirty="0" smtClean="0"/>
              <a:t>Exchange</a:t>
            </a:r>
            <a:endParaRPr lang="ru-RU" sz="2000" dirty="0" smtClean="0"/>
          </a:p>
          <a:p>
            <a:r>
              <a:rPr lang="ru-RU" sz="2000" b="1" dirty="0" err="1" smtClean="0">
                <a:solidFill>
                  <a:srgbClr val="FF0000"/>
                </a:solidFill>
              </a:rPr>
              <a:t>Role-Based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</a:rPr>
              <a:t>Access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</a:rPr>
              <a:t>Control</a:t>
            </a:r>
            <a:r>
              <a:rPr lang="ru-RU" sz="2000" b="1" dirty="0" smtClean="0">
                <a:solidFill>
                  <a:srgbClr val="FF0000"/>
                </a:solidFill>
              </a:rPr>
              <a:t> (RBAC)</a:t>
            </a:r>
            <a:endParaRPr lang="en-US" sz="2000" b="1" dirty="0" smtClean="0">
              <a:solidFill>
                <a:srgbClr val="FF0000"/>
              </a:solidFill>
            </a:endParaRPr>
          </a:p>
          <a:p>
            <a:r>
              <a:rPr lang="ru-RU" sz="2000" b="1" dirty="0" err="1" smtClean="0"/>
              <a:t>Outlook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Web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App</a:t>
            </a:r>
            <a:r>
              <a:rPr lang="ru-RU" sz="2000" b="1" dirty="0" smtClean="0"/>
              <a:t> (OWA)</a:t>
            </a:r>
            <a:endParaRPr lang="ru-RU" sz="2000" dirty="0" smtClean="0"/>
          </a:p>
          <a:p>
            <a:r>
              <a:rPr lang="ru-RU" sz="2000" b="1" dirty="0" smtClean="0"/>
              <a:t>Интеграция </a:t>
            </a:r>
            <a:r>
              <a:rPr lang="ru-RU" sz="2000" b="1" dirty="0" err="1" smtClean="0"/>
              <a:t>Instant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Messaging</a:t>
            </a:r>
            <a:r>
              <a:rPr lang="ru-RU" sz="2000" b="1" dirty="0" smtClean="0"/>
              <a:t> в OWA</a:t>
            </a:r>
            <a:endParaRPr lang="ru-RU" sz="2000" dirty="0" smtClean="0"/>
          </a:p>
          <a:p>
            <a:r>
              <a:rPr lang="ru-RU" sz="2000" b="1" dirty="0" err="1" smtClean="0">
                <a:solidFill>
                  <a:srgbClr val="FF0000"/>
                </a:solidFill>
              </a:rPr>
              <a:t>Exchange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</a:rPr>
              <a:t>Control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</a:rPr>
              <a:t>Panel</a:t>
            </a:r>
            <a:r>
              <a:rPr lang="ru-RU" sz="2000" b="1" dirty="0" smtClean="0">
                <a:solidFill>
                  <a:srgbClr val="FF0000"/>
                </a:solidFill>
              </a:rPr>
              <a:t> (ECP)</a:t>
            </a:r>
            <a:endParaRPr lang="en-US" sz="2000" dirty="0" smtClean="0">
              <a:solidFill>
                <a:srgbClr val="FF0000"/>
              </a:solidFill>
            </a:endParaRPr>
          </a:p>
          <a:p>
            <a:r>
              <a:rPr lang="ru-RU" sz="2000" b="1" dirty="0" err="1" smtClean="0"/>
              <a:t>Exchange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ActiveSync</a:t>
            </a:r>
            <a:r>
              <a:rPr lang="ru-RU" sz="2000" b="1" dirty="0" smtClean="0"/>
              <a:t> (EAS)</a:t>
            </a:r>
            <a:endParaRPr lang="ru-RU" sz="2000" dirty="0" smtClean="0"/>
          </a:p>
          <a:p>
            <a:endParaRPr lang="ru-RU" sz="1600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9" name="Объект 3"/>
          <p:cNvSpPr txBox="1">
            <a:spLocks/>
          </p:cNvSpPr>
          <p:nvPr/>
        </p:nvSpPr>
        <p:spPr>
          <a:xfrm>
            <a:off x="4800600" y="1411553"/>
            <a:ext cx="3962400" cy="292387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D00"/>
              </a:buClr>
              <a:buFont typeface="Wingdings" pitchFamily="2" charset="2"/>
              <a:buChar char="v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8E00"/>
              </a:buClr>
              <a:buFont typeface="Wingdings" pitchFamily="2" charset="2"/>
              <a:buChar char="§"/>
              <a:defRPr sz="2800">
                <a:solidFill>
                  <a:srgbClr val="000000"/>
                </a:solidFill>
                <a:latin typeface="Arial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8E00"/>
              </a:buClr>
              <a:buFont typeface="Arial" charset="0"/>
              <a:buChar char="•"/>
              <a:defRPr sz="2400">
                <a:solidFill>
                  <a:srgbClr val="000000"/>
                </a:solidFill>
                <a:latin typeface="Arial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8E00"/>
              </a:buClr>
              <a:buFont typeface="Wingdings" pitchFamily="2" charset="2"/>
              <a:buChar char="ü"/>
              <a:defRPr sz="2000">
                <a:solidFill>
                  <a:srgbClr val="000000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8E00"/>
              </a:buClr>
              <a:buFont typeface="Wingdings" pitchFamily="2" charset="2"/>
              <a:buChar char="v"/>
              <a:defRPr sz="2000">
                <a:solidFill>
                  <a:srgbClr val="000000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000" b="1" dirty="0" smtClean="0"/>
              <a:t>Discovery Search</a:t>
            </a:r>
          </a:p>
          <a:p>
            <a:r>
              <a:rPr lang="en-US" sz="2000" b="1" dirty="0" smtClean="0">
                <a:solidFill>
                  <a:srgbClr val="FF0000"/>
                </a:solidFill>
              </a:rPr>
              <a:t>Archive Mailbox</a:t>
            </a:r>
          </a:p>
          <a:p>
            <a:r>
              <a:rPr lang="ru-RU" sz="2000" b="1" dirty="0" err="1" smtClean="0"/>
              <a:t>Database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Availability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Groups</a:t>
            </a:r>
            <a:r>
              <a:rPr lang="ru-RU" sz="2000" b="1" dirty="0" smtClean="0"/>
              <a:t> (</a:t>
            </a:r>
            <a:r>
              <a:rPr lang="ru-RU" sz="2000" b="1" dirty="0" err="1" smtClean="0"/>
              <a:t>DAGs</a:t>
            </a:r>
            <a:r>
              <a:rPr lang="ru-RU" sz="2000" b="1" dirty="0" smtClean="0"/>
              <a:t>)</a:t>
            </a:r>
            <a:endParaRPr lang="ru-RU" sz="2000" dirty="0" smtClean="0"/>
          </a:p>
          <a:p>
            <a:r>
              <a:rPr lang="ru-RU" sz="2000" b="1" dirty="0" smtClean="0"/>
              <a:t>IRM/RMS</a:t>
            </a:r>
            <a:endParaRPr lang="ru-RU" sz="2000" dirty="0" smtClean="0"/>
          </a:p>
          <a:p>
            <a:r>
              <a:rPr lang="ru-RU" sz="2000" b="1" dirty="0" err="1" smtClean="0">
                <a:solidFill>
                  <a:srgbClr val="FF0000"/>
                </a:solidFill>
              </a:rPr>
              <a:t>Unified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</a:rPr>
              <a:t>Messaging</a:t>
            </a:r>
            <a:endParaRPr lang="en-US" sz="2000" b="1" dirty="0" smtClean="0">
              <a:solidFill>
                <a:srgbClr val="FF0000"/>
              </a:solidFill>
            </a:endParaRPr>
          </a:p>
          <a:p>
            <a:r>
              <a:rPr lang="ru-RU" sz="2000" b="1" dirty="0" smtClean="0"/>
              <a:t>Федерация Календарей</a:t>
            </a:r>
            <a:endParaRPr lang="ru-RU" sz="2000" dirty="0" smtClean="0"/>
          </a:p>
          <a:p>
            <a:endParaRPr lang="ru-RU" sz="2000" dirty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27190" y="4277444"/>
            <a:ext cx="3905250" cy="224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0597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Использованные ресурсы </a:t>
            </a:r>
            <a:r>
              <a:rPr lang="en-US" dirty="0" smtClean="0"/>
              <a:t>&amp; PR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>
                <a:hlinkClick r:id="rId2"/>
              </a:rPr>
              <a:t>http://</a:t>
            </a:r>
            <a:r>
              <a:rPr lang="en-US" sz="1800" dirty="0" smtClean="0">
                <a:hlinkClick r:id="rId2"/>
              </a:rPr>
              <a:t>www.alexxhost.ru</a:t>
            </a:r>
            <a:endParaRPr lang="ru-RU" sz="1800" dirty="0" smtClean="0"/>
          </a:p>
          <a:p>
            <a:r>
              <a:rPr lang="en-US" sz="1800" dirty="0">
                <a:hlinkClick r:id="rId3"/>
              </a:rPr>
              <a:t>http://</a:t>
            </a:r>
            <a:r>
              <a:rPr lang="en-US" sz="1800" dirty="0" smtClean="0">
                <a:hlinkClick r:id="rId3"/>
              </a:rPr>
              <a:t>www.techdays.ru</a:t>
            </a:r>
            <a:endParaRPr lang="ru-RU" sz="1800" dirty="0" smtClean="0"/>
          </a:p>
          <a:p>
            <a:r>
              <a:rPr lang="en-US" sz="1800" dirty="0">
                <a:hlinkClick r:id="rId4"/>
              </a:rPr>
              <a:t>http://postmaster.ge/blog</a:t>
            </a:r>
            <a:r>
              <a:rPr lang="en-US" sz="1800" dirty="0" smtClean="0">
                <a:hlinkClick r:id="rId4"/>
              </a:rPr>
              <a:t>/</a:t>
            </a:r>
            <a:endParaRPr lang="ru-RU" sz="1800" dirty="0" smtClean="0"/>
          </a:p>
          <a:p>
            <a:r>
              <a:rPr lang="en-US" sz="1800" dirty="0">
                <a:hlinkClick r:id="rId5"/>
              </a:rPr>
              <a:t>http://www.maximumexchange.ru</a:t>
            </a:r>
            <a:r>
              <a:rPr lang="en-US" sz="1800" dirty="0" smtClean="0">
                <a:hlinkClick r:id="rId5"/>
              </a:rPr>
              <a:t>/</a:t>
            </a:r>
            <a:endParaRPr lang="ru-RU" sz="1800" dirty="0" smtClean="0"/>
          </a:p>
          <a:p>
            <a:r>
              <a:rPr lang="en-US" sz="1800" dirty="0">
                <a:hlinkClick r:id="rId6"/>
              </a:rPr>
              <a:t>http://amaksimov.wordpress.com</a:t>
            </a:r>
            <a:r>
              <a:rPr lang="en-US" sz="1800" dirty="0" smtClean="0">
                <a:hlinkClick r:id="rId6"/>
              </a:rPr>
              <a:t>/</a:t>
            </a:r>
            <a:endParaRPr lang="ru-RU" sz="1800" dirty="0" smtClean="0"/>
          </a:p>
          <a:p>
            <a:r>
              <a:rPr lang="en-US" sz="1800" dirty="0">
                <a:hlinkClick r:id="rId7"/>
              </a:rPr>
              <a:t>http://technet.microsoft.com</a:t>
            </a:r>
            <a:r>
              <a:rPr lang="en-US" sz="1800" dirty="0" smtClean="0">
                <a:hlinkClick r:id="rId7"/>
              </a:rPr>
              <a:t>/</a:t>
            </a:r>
            <a:endParaRPr lang="ru-RU" sz="1800" dirty="0" smtClean="0"/>
          </a:p>
          <a:p>
            <a:endParaRPr lang="ru-RU" sz="18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41E6A7-69CB-4F92-BD99-2CD09BF57916}" type="datetime1">
              <a:rPr lang="ru-RU" smtClean="0"/>
              <a:pPr>
                <a:defRPr/>
              </a:pPr>
              <a:t>18.02.2011</a:t>
            </a:fld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46BB3CA-D4A0-4A85-B037-CC8E950F840F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2924944"/>
            <a:ext cx="6840760" cy="3219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1567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1" name="WordArt 5"/>
          <p:cNvSpPr>
            <a:spLocks noChangeArrowheads="1" noChangeShapeType="1" noTextEdit="1"/>
          </p:cNvSpPr>
          <p:nvPr/>
        </p:nvSpPr>
        <p:spPr bwMode="gray">
          <a:xfrm>
            <a:off x="571472" y="4357694"/>
            <a:ext cx="8072494" cy="639762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ru-RU" sz="3600" b="1" kern="10" dirty="0">
                <a:ln w="50800"/>
                <a:solidFill>
                  <a:schemeClr val="bg1"/>
                </a:solidFill>
                <a:latin typeface="Arial"/>
                <a:cs typeface="Arial"/>
              </a:rPr>
              <a:t>Спасибо за внимание</a:t>
            </a:r>
            <a:r>
              <a:rPr lang="en-US" sz="3600" b="1" kern="10" dirty="0">
                <a:ln w="50800"/>
                <a:solidFill>
                  <a:schemeClr val="bg1"/>
                </a:solidFill>
                <a:latin typeface="Arial"/>
                <a:cs typeface="Arial"/>
              </a:rPr>
              <a:t>!</a:t>
            </a:r>
            <a:endParaRPr lang="ru-RU" sz="3600" b="1" kern="10" dirty="0">
              <a:ln w="50800"/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1513958" y="5085184"/>
            <a:ext cx="71628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r>
              <a:rPr lang="ru-RU" sz="2800" b="0" i="1" dirty="0" smtClean="0">
                <a:solidFill>
                  <a:schemeClr val="bg1"/>
                </a:solidFill>
              </a:rPr>
              <a:t>СЕРЕНКОВ АНДРЕЙ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332656"/>
            <a:ext cx="7689869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Microsoft </a:t>
            </a:r>
            <a:r>
              <a:rPr lang="en-US" dirty="0"/>
              <a:t>Certified Professional ID: 5844407</a:t>
            </a:r>
          </a:p>
          <a:p>
            <a:r>
              <a:rPr lang="en-US" sz="2800" dirty="0" smtClean="0">
                <a:hlinkClick r:id="rId2"/>
              </a:rPr>
              <a:t>A.Serenkov@sbsystem.ru</a:t>
            </a:r>
            <a:endParaRPr lang="ru-RU" sz="2800" dirty="0" smtClean="0"/>
          </a:p>
          <a:p>
            <a:r>
              <a:rPr lang="en-US" sz="2800" dirty="0" smtClean="0">
                <a:hlinkClick r:id="rId3"/>
              </a:rPr>
              <a:t>Andrey@serenkov.ru</a:t>
            </a:r>
            <a:r>
              <a:rPr lang="en-US" sz="2800" dirty="0" smtClean="0"/>
              <a:t> </a:t>
            </a:r>
            <a:endParaRPr lang="en-US" sz="2800" dirty="0"/>
          </a:p>
          <a:p>
            <a:r>
              <a:rPr lang="en-US" i="1" dirty="0" smtClean="0"/>
              <a:t>Microsoft </a:t>
            </a:r>
            <a:r>
              <a:rPr lang="en-US" i="1" dirty="0"/>
              <a:t>Certified IT Professional Enterprise Messaging</a:t>
            </a:r>
          </a:p>
          <a:p>
            <a:r>
              <a:rPr lang="en-US" i="1" dirty="0" smtClean="0"/>
              <a:t>Microsoft </a:t>
            </a:r>
            <a:r>
              <a:rPr lang="en-US" i="1" dirty="0"/>
              <a:t>Certified Technology Specialist Microsoft Exchange Server </a:t>
            </a:r>
            <a:r>
              <a:rPr lang="en-US" i="1" dirty="0" smtClean="0"/>
              <a:t>2007:Configuration</a:t>
            </a:r>
            <a:endParaRPr lang="en-US" i="1" dirty="0"/>
          </a:p>
          <a:p>
            <a:r>
              <a:rPr lang="en-US" i="1" dirty="0" smtClean="0"/>
              <a:t>Systems </a:t>
            </a:r>
            <a:r>
              <a:rPr lang="en-US" i="1" dirty="0"/>
              <a:t>Administrator: Messaging Microsoft Windows Server </a:t>
            </a:r>
            <a:r>
              <a:rPr lang="en-US" i="1" dirty="0" smtClean="0"/>
              <a:t>2003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3276863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60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60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6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Отличия </a:t>
            </a:r>
            <a:r>
              <a:rPr lang="en-US" dirty="0" smtClean="0"/>
              <a:t>Exchange </a:t>
            </a:r>
            <a:r>
              <a:rPr lang="ru-RU" dirty="0" smtClean="0"/>
              <a:t>2003,</a:t>
            </a:r>
            <a:r>
              <a:rPr lang="en-US" dirty="0" smtClean="0"/>
              <a:t>2007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defTabSz="914363" fontAlgn="auto">
              <a:spcAft>
                <a:spcPts val="0"/>
              </a:spcAft>
              <a:buClrTx/>
              <a:buNone/>
              <a:defRPr/>
            </a:pPr>
            <a:endParaRPr lang="ru-RU" sz="1400" dirty="0" smtClean="0"/>
          </a:p>
          <a:p>
            <a:pPr marL="0" indent="0" defTabSz="914363" fontAlgn="auto">
              <a:spcAft>
                <a:spcPts val="0"/>
              </a:spcAft>
              <a:buClrTx/>
              <a:buNone/>
              <a:defRPr/>
            </a:pPr>
            <a:endParaRPr lang="ru-RU" sz="1400" dirty="0"/>
          </a:p>
          <a:p>
            <a:pPr marL="0" indent="0" defTabSz="914363" fontAlgn="auto">
              <a:spcAft>
                <a:spcPts val="0"/>
              </a:spcAft>
              <a:buClrTx/>
              <a:buNone/>
              <a:defRPr/>
            </a:pPr>
            <a:endParaRPr lang="ru-RU" sz="1400" dirty="0" smtClean="0"/>
          </a:p>
          <a:p>
            <a:pPr marL="0" indent="0" defTabSz="914363" fontAlgn="auto">
              <a:spcAft>
                <a:spcPts val="0"/>
              </a:spcAft>
              <a:buClrTx/>
              <a:buNone/>
              <a:defRPr/>
            </a:pPr>
            <a:endParaRPr lang="ru-RU" sz="1400" dirty="0"/>
          </a:p>
          <a:p>
            <a:pPr marL="0" indent="0" defTabSz="914363" fontAlgn="auto">
              <a:spcAft>
                <a:spcPts val="0"/>
              </a:spcAft>
              <a:buClrTx/>
              <a:buNone/>
              <a:defRPr/>
            </a:pPr>
            <a:endParaRPr lang="ru-RU" sz="1400" dirty="0" smtClean="0"/>
          </a:p>
          <a:p>
            <a:pPr marL="0" indent="0" defTabSz="914363" fontAlgn="auto">
              <a:spcAft>
                <a:spcPts val="0"/>
              </a:spcAft>
              <a:buClrTx/>
              <a:buNone/>
              <a:defRPr/>
            </a:pPr>
            <a:endParaRPr lang="ru-RU" sz="1400" dirty="0"/>
          </a:p>
          <a:p>
            <a:pPr marL="0" indent="0" defTabSz="914363" fontAlgn="auto">
              <a:spcAft>
                <a:spcPts val="0"/>
              </a:spcAft>
              <a:buClrTx/>
              <a:buNone/>
              <a:defRPr/>
            </a:pPr>
            <a:endParaRPr lang="ru-RU" sz="1400" dirty="0" smtClean="0"/>
          </a:p>
          <a:p>
            <a:pPr marL="0" indent="0" defTabSz="914363" fontAlgn="auto">
              <a:spcAft>
                <a:spcPts val="0"/>
              </a:spcAft>
              <a:buClrTx/>
              <a:buNone/>
              <a:defRPr/>
            </a:pPr>
            <a:endParaRPr lang="ru-RU" sz="1400" dirty="0"/>
          </a:p>
          <a:p>
            <a:pPr marL="0" indent="0" defTabSz="914363" fontAlgn="auto">
              <a:spcAft>
                <a:spcPts val="0"/>
              </a:spcAft>
              <a:buClrTx/>
              <a:buNone/>
              <a:defRPr/>
            </a:pPr>
            <a:endParaRPr lang="ru-RU" sz="1400" dirty="0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41E6A7-69CB-4F92-BD99-2CD09BF57916}" type="datetime1">
              <a:rPr lang="ru-RU" smtClean="0"/>
              <a:pPr>
                <a:defRPr/>
              </a:pPr>
              <a:t>18.02.2011</a:t>
            </a:fld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46BB3CA-D4A0-4A85-B037-CC8E950F840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2872629"/>
              </p:ext>
            </p:extLst>
          </p:nvPr>
        </p:nvGraphicFramePr>
        <p:xfrm>
          <a:off x="683568" y="836712"/>
          <a:ext cx="7848873" cy="42577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8232"/>
                <a:gridCol w="2664296"/>
                <a:gridCol w="3096345"/>
              </a:tblGrid>
              <a:tr h="742393"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Exchange</a:t>
                      </a:r>
                      <a:r>
                        <a:rPr lang="en-US" sz="1600" baseline="0" dirty="0" smtClean="0"/>
                        <a:t> 2003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Exchange</a:t>
                      </a:r>
                      <a:r>
                        <a:rPr lang="en-US" sz="1600" baseline="0" dirty="0" smtClean="0"/>
                        <a:t> 2007</a:t>
                      </a:r>
                      <a:endParaRPr lang="ru-RU" sz="1600" dirty="0" smtClean="0"/>
                    </a:p>
                    <a:p>
                      <a:endParaRPr lang="ru-RU" sz="1600" dirty="0"/>
                    </a:p>
                  </a:txBody>
                  <a:tcPr/>
                </a:tc>
              </a:tr>
              <a:tr h="430117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Версия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Std,Ent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/>
                        <a:t>Std,Ent</a:t>
                      </a:r>
                      <a:r>
                        <a:rPr lang="ru-RU" sz="1600" dirty="0" smtClean="0"/>
                        <a:t> </a:t>
                      </a:r>
                      <a:r>
                        <a:rPr lang="ru-RU" sz="1600" baseline="0" dirty="0" smtClean="0"/>
                        <a:t> х64</a:t>
                      </a:r>
                      <a:endParaRPr lang="ru-RU" sz="1600" dirty="0" smtClean="0"/>
                    </a:p>
                  </a:txBody>
                  <a:tcPr/>
                </a:tc>
              </a:tr>
              <a:tr h="430117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Роли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 FF,</a:t>
                      </a:r>
                      <a:r>
                        <a:rPr lang="en-US" sz="1600" baseline="0" dirty="0" smtClean="0"/>
                        <a:t> BE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CA,HT,MB,EDG,UM</a:t>
                      </a:r>
                      <a:endParaRPr lang="ru-RU" sz="1600" dirty="0"/>
                    </a:p>
                  </a:txBody>
                  <a:tcPr/>
                </a:tc>
              </a:tr>
              <a:tr h="74239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Административная модель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Административные группы, политики серверов.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Ролевая модель. (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OA,PFA,VOA,RA,SA)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Глобальные и локальные настройки. 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3011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Маршрутизация почты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Группы  маршрутизации. 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Link state routing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Маршрутизация на основе сайтов 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AD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3011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Управление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ESM,ADUC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EMC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EMS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3011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Веб сервисы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OWA,OMA,RPC/HTTPS,EAC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OWA,RPC/HTTPS,EWS,EAC</a:t>
                      </a:r>
                      <a:endParaRPr lang="ru-RU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endParaRPr lang="ru-RU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1817" y="5157192"/>
            <a:ext cx="3933825" cy="109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825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Exchange 2007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41E6A7-69CB-4F92-BD99-2CD09BF57916}" type="datetime1">
              <a:rPr lang="ru-RU" smtClean="0"/>
              <a:pPr>
                <a:defRPr/>
              </a:pPr>
              <a:t>18.02.2011</a:t>
            </a:fld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46BB3CA-D4A0-4A85-B037-CC8E950F840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3861048"/>
            <a:ext cx="8401050" cy="5467350"/>
          </a:xfrm>
        </p:spPr>
        <p:txBody>
          <a:bodyPr/>
          <a:lstStyle/>
          <a:p>
            <a:pPr defTabSz="914363" fontAlgn="auto">
              <a:spcAft>
                <a:spcPts val="0"/>
              </a:spcAft>
              <a:buClrTx/>
              <a:buFont typeface="Arial" pitchFamily="34" charset="0"/>
              <a:buChar char="•"/>
              <a:defRPr/>
            </a:pPr>
            <a:endParaRPr lang="ru-RU" sz="1400" dirty="0"/>
          </a:p>
          <a:p>
            <a:pPr marL="0" indent="0" defTabSz="914363" fontAlgn="auto">
              <a:spcAft>
                <a:spcPts val="0"/>
              </a:spcAft>
              <a:buClrTx/>
              <a:buNone/>
              <a:defRPr/>
            </a:pPr>
            <a:endParaRPr lang="ru-RU" sz="1400" dirty="0"/>
          </a:p>
          <a:p>
            <a:pPr marL="0" indent="0" defTabSz="914363" fontAlgn="auto">
              <a:spcAft>
                <a:spcPts val="0"/>
              </a:spcAft>
              <a:buClrTx/>
              <a:buNone/>
              <a:defRPr/>
            </a:pPr>
            <a:endParaRPr lang="ru-RU" sz="1400" dirty="0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98431"/>
            <a:ext cx="8280920" cy="6642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8083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Exchange 2007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41E6A7-69CB-4F92-BD99-2CD09BF57916}" type="datetime1">
              <a:rPr lang="ru-RU" smtClean="0"/>
              <a:pPr>
                <a:defRPr/>
              </a:pPr>
              <a:t>18.02.2011</a:t>
            </a:fld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46BB3CA-D4A0-4A85-B037-CC8E950F840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3861048"/>
            <a:ext cx="8401050" cy="5467350"/>
          </a:xfrm>
        </p:spPr>
        <p:txBody>
          <a:bodyPr/>
          <a:lstStyle/>
          <a:p>
            <a:pPr defTabSz="914363" fontAlgn="auto">
              <a:spcAft>
                <a:spcPts val="0"/>
              </a:spcAft>
              <a:buClrTx/>
              <a:buFont typeface="Arial" pitchFamily="34" charset="0"/>
              <a:buChar char="•"/>
              <a:defRPr/>
            </a:pPr>
            <a:endParaRPr lang="ru-RU" sz="1400" dirty="0"/>
          </a:p>
          <a:p>
            <a:pPr marL="0" indent="0" defTabSz="914363" fontAlgn="auto">
              <a:spcAft>
                <a:spcPts val="0"/>
              </a:spcAft>
              <a:buClrTx/>
              <a:buNone/>
              <a:defRPr/>
            </a:pPr>
            <a:endParaRPr lang="ru-RU" sz="1400" dirty="0"/>
          </a:p>
          <a:p>
            <a:pPr marL="0" indent="0" defTabSz="914363" fontAlgn="auto">
              <a:spcAft>
                <a:spcPts val="0"/>
              </a:spcAft>
              <a:buClrTx/>
              <a:buNone/>
              <a:defRPr/>
            </a:pPr>
            <a:endParaRPr lang="ru-RU" sz="1400" dirty="0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0"/>
            <a:ext cx="8705354" cy="6751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3791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Exchange 2007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41E6A7-69CB-4F92-BD99-2CD09BF57916}" type="datetime1">
              <a:rPr lang="ru-RU" smtClean="0"/>
              <a:pPr>
                <a:defRPr/>
              </a:pPr>
              <a:t>18.02.2011</a:t>
            </a:fld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46BB3CA-D4A0-4A85-B037-CC8E950F840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3861048"/>
            <a:ext cx="8401050" cy="5467350"/>
          </a:xfrm>
        </p:spPr>
        <p:txBody>
          <a:bodyPr/>
          <a:lstStyle/>
          <a:p>
            <a:pPr defTabSz="914363" fontAlgn="auto">
              <a:spcAft>
                <a:spcPts val="0"/>
              </a:spcAft>
              <a:buClrTx/>
              <a:buFont typeface="Arial" pitchFamily="34" charset="0"/>
              <a:buChar char="•"/>
              <a:defRPr/>
            </a:pPr>
            <a:endParaRPr lang="ru-RU" sz="1400" dirty="0"/>
          </a:p>
          <a:p>
            <a:pPr marL="0" indent="0" defTabSz="914363" fontAlgn="auto">
              <a:spcAft>
                <a:spcPts val="0"/>
              </a:spcAft>
              <a:buClrTx/>
              <a:buNone/>
              <a:defRPr/>
            </a:pPr>
            <a:endParaRPr lang="ru-RU" sz="1400" dirty="0"/>
          </a:p>
          <a:p>
            <a:pPr marL="0" indent="0" defTabSz="914363" fontAlgn="auto">
              <a:spcAft>
                <a:spcPts val="0"/>
              </a:spcAft>
              <a:buClrTx/>
              <a:buNone/>
              <a:defRPr/>
            </a:pPr>
            <a:endParaRPr lang="ru-RU" sz="1400" dirty="0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-99392"/>
            <a:ext cx="7537648" cy="6849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9823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Exchange 2007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41E6A7-69CB-4F92-BD99-2CD09BF57916}" type="datetime1">
              <a:rPr lang="ru-RU" smtClean="0"/>
              <a:pPr>
                <a:defRPr/>
              </a:pPr>
              <a:t>18.02.2011</a:t>
            </a:fld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46BB3CA-D4A0-4A85-B037-CC8E950F840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3861048"/>
            <a:ext cx="8401050" cy="5467350"/>
          </a:xfrm>
        </p:spPr>
        <p:txBody>
          <a:bodyPr/>
          <a:lstStyle/>
          <a:p>
            <a:pPr defTabSz="914363" fontAlgn="auto">
              <a:spcAft>
                <a:spcPts val="0"/>
              </a:spcAft>
              <a:buClrTx/>
              <a:buFont typeface="Arial" pitchFamily="34" charset="0"/>
              <a:buChar char="•"/>
              <a:defRPr/>
            </a:pPr>
            <a:endParaRPr lang="ru-RU" sz="1400" dirty="0"/>
          </a:p>
          <a:p>
            <a:pPr marL="0" indent="0" defTabSz="914363" fontAlgn="auto">
              <a:spcAft>
                <a:spcPts val="0"/>
              </a:spcAft>
              <a:buClrTx/>
              <a:buNone/>
              <a:defRPr/>
            </a:pPr>
            <a:endParaRPr lang="ru-RU" sz="1400" dirty="0"/>
          </a:p>
          <a:p>
            <a:pPr marL="0" indent="0" defTabSz="914363" fontAlgn="auto">
              <a:spcAft>
                <a:spcPts val="0"/>
              </a:spcAft>
              <a:buClrTx/>
              <a:buNone/>
              <a:defRPr/>
            </a:pPr>
            <a:endParaRPr lang="ru-RU" sz="1400" dirty="0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2120" y="1"/>
            <a:ext cx="7388580" cy="6630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8314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Отличия </a:t>
            </a:r>
            <a:r>
              <a:rPr lang="en-US" dirty="0" smtClean="0"/>
              <a:t>Exchange </a:t>
            </a:r>
            <a:r>
              <a:rPr lang="ru-RU" dirty="0" smtClean="0"/>
              <a:t>200</a:t>
            </a:r>
            <a:r>
              <a:rPr lang="en-US" dirty="0" smtClean="0"/>
              <a:t>7</a:t>
            </a:r>
            <a:r>
              <a:rPr lang="ru-RU" dirty="0" smtClean="0"/>
              <a:t>,</a:t>
            </a:r>
            <a:r>
              <a:rPr lang="en-US" dirty="0" smtClean="0"/>
              <a:t>2010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defTabSz="914363" fontAlgn="auto">
              <a:spcAft>
                <a:spcPts val="0"/>
              </a:spcAft>
              <a:buClrTx/>
              <a:buNone/>
              <a:defRPr/>
            </a:pPr>
            <a:endParaRPr lang="ru-RU" sz="1400" dirty="0" smtClean="0"/>
          </a:p>
          <a:p>
            <a:pPr marL="0" indent="0" defTabSz="914363" fontAlgn="auto">
              <a:spcAft>
                <a:spcPts val="0"/>
              </a:spcAft>
              <a:buClrTx/>
              <a:buNone/>
              <a:defRPr/>
            </a:pPr>
            <a:endParaRPr lang="ru-RU" sz="1400" dirty="0"/>
          </a:p>
          <a:p>
            <a:pPr marL="0" indent="0" defTabSz="914363" fontAlgn="auto">
              <a:spcAft>
                <a:spcPts val="0"/>
              </a:spcAft>
              <a:buClrTx/>
              <a:buNone/>
              <a:defRPr/>
            </a:pPr>
            <a:endParaRPr lang="ru-RU" sz="1400" dirty="0" smtClean="0"/>
          </a:p>
          <a:p>
            <a:pPr marL="0" indent="0" defTabSz="914363" fontAlgn="auto">
              <a:spcAft>
                <a:spcPts val="0"/>
              </a:spcAft>
              <a:buClrTx/>
              <a:buNone/>
              <a:defRPr/>
            </a:pPr>
            <a:endParaRPr lang="ru-RU" sz="1400" dirty="0"/>
          </a:p>
          <a:p>
            <a:pPr marL="0" indent="0" defTabSz="914363" fontAlgn="auto">
              <a:spcAft>
                <a:spcPts val="0"/>
              </a:spcAft>
              <a:buClrTx/>
              <a:buNone/>
              <a:defRPr/>
            </a:pPr>
            <a:endParaRPr lang="ru-RU" sz="1400" dirty="0" smtClean="0"/>
          </a:p>
          <a:p>
            <a:pPr marL="0" indent="0" defTabSz="914363" fontAlgn="auto">
              <a:spcAft>
                <a:spcPts val="0"/>
              </a:spcAft>
              <a:buClrTx/>
              <a:buNone/>
              <a:defRPr/>
            </a:pPr>
            <a:endParaRPr lang="ru-RU" sz="1400" dirty="0"/>
          </a:p>
          <a:p>
            <a:pPr marL="0" indent="0" defTabSz="914363" fontAlgn="auto">
              <a:spcAft>
                <a:spcPts val="0"/>
              </a:spcAft>
              <a:buClrTx/>
              <a:buNone/>
              <a:defRPr/>
            </a:pPr>
            <a:endParaRPr lang="ru-RU" sz="1400" dirty="0" smtClean="0"/>
          </a:p>
          <a:p>
            <a:pPr marL="0" indent="0" defTabSz="914363" fontAlgn="auto">
              <a:spcAft>
                <a:spcPts val="0"/>
              </a:spcAft>
              <a:buClrTx/>
              <a:buNone/>
              <a:defRPr/>
            </a:pPr>
            <a:endParaRPr lang="ru-RU" sz="1400" dirty="0"/>
          </a:p>
          <a:p>
            <a:pPr marL="0" indent="0" defTabSz="914363" fontAlgn="auto">
              <a:spcAft>
                <a:spcPts val="0"/>
              </a:spcAft>
              <a:buClrTx/>
              <a:buNone/>
              <a:defRPr/>
            </a:pPr>
            <a:endParaRPr lang="ru-RU" sz="1400" dirty="0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41E6A7-69CB-4F92-BD99-2CD09BF57916}" type="datetime1">
              <a:rPr lang="ru-RU" smtClean="0"/>
              <a:pPr>
                <a:defRPr/>
              </a:pPr>
              <a:t>18.02.2011</a:t>
            </a:fld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46BB3CA-D4A0-4A85-B037-CC8E950F840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463535"/>
              </p:ext>
            </p:extLst>
          </p:nvPr>
        </p:nvGraphicFramePr>
        <p:xfrm>
          <a:off x="683568" y="836712"/>
          <a:ext cx="7848873" cy="46506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8232"/>
                <a:gridCol w="2664296"/>
                <a:gridCol w="3096345"/>
              </a:tblGrid>
              <a:tr h="742393"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Exchange</a:t>
                      </a:r>
                      <a:r>
                        <a:rPr lang="en-US" sz="1600" baseline="0" dirty="0" smtClean="0"/>
                        <a:t> 2007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Exchange</a:t>
                      </a:r>
                      <a:r>
                        <a:rPr lang="en-US" sz="1600" baseline="0" dirty="0" smtClean="0"/>
                        <a:t> 2010</a:t>
                      </a:r>
                      <a:endParaRPr lang="ru-RU" sz="1600" dirty="0" smtClean="0"/>
                    </a:p>
                    <a:p>
                      <a:endParaRPr lang="ru-RU" sz="1600" dirty="0"/>
                    </a:p>
                  </a:txBody>
                  <a:tcPr/>
                </a:tc>
              </a:tr>
              <a:tr h="430117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Версия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/>
                        <a:t>Std,Ent</a:t>
                      </a:r>
                      <a:r>
                        <a:rPr lang="ru-RU" sz="1600" dirty="0" smtClean="0"/>
                        <a:t> </a:t>
                      </a:r>
                      <a:r>
                        <a:rPr lang="ru-RU" sz="1600" baseline="0" dirty="0" smtClean="0"/>
                        <a:t> х64</a:t>
                      </a:r>
                      <a:endParaRPr lang="ru-RU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/>
                        <a:t>Std,Ent</a:t>
                      </a:r>
                      <a:r>
                        <a:rPr lang="ru-RU" sz="1600" dirty="0" smtClean="0"/>
                        <a:t> </a:t>
                      </a:r>
                      <a:r>
                        <a:rPr lang="ru-RU" sz="1600" baseline="0" dirty="0" smtClean="0"/>
                        <a:t> х64</a:t>
                      </a:r>
                      <a:endParaRPr lang="ru-RU" sz="1600" dirty="0" smtClean="0"/>
                    </a:p>
                  </a:txBody>
                  <a:tcPr/>
                </a:tc>
              </a:tr>
              <a:tr h="430117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Роли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 CA,HT,MB,EDG,UM</a:t>
                      </a:r>
                      <a:endParaRPr lang="ru-RU" sz="1600" dirty="0" smtClean="0"/>
                    </a:p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CA,HT,MB,EDG,UM</a:t>
                      </a:r>
                      <a:endParaRPr lang="ru-RU" sz="1600" dirty="0"/>
                    </a:p>
                  </a:txBody>
                  <a:tcPr/>
                </a:tc>
              </a:tr>
              <a:tr h="74239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Административная модель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Ролевая модель. (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OA,PFA,VOA,RA,SA)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Глобальные и локальные настройки. 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Гибкая ролевая модель 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16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RBAC)</a:t>
                      </a:r>
                      <a:endParaRPr lang="ru-RU" sz="160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3011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Маршрутизация почты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Маршрутизация на основе сайтов 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AD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Маршрутизация на основе сайтов 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AD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3011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Управление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EMC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EMS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EMC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EMS,</a:t>
                      </a:r>
                      <a:r>
                        <a:rPr lang="en-US" sz="16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ECP</a:t>
                      </a:r>
                      <a:r>
                        <a:rPr lang="ru-RU" sz="16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ru-RU" sz="1600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RPS</a:t>
                      </a:r>
                      <a:endParaRPr lang="ru-RU" sz="160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3011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Веб сервисы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OWA,OMA,RPC/HTTPS,EAC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OWA,</a:t>
                      </a:r>
                      <a:r>
                        <a:rPr lang="en-US" sz="16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ECP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,RPC/HTTPS,EWS,EAC</a:t>
                      </a:r>
                      <a:endParaRPr lang="ru-RU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endParaRPr lang="ru-RU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1389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</a:t>
            </a:r>
            <a:r>
              <a:rPr lang="ru-RU" dirty="0" smtClean="0"/>
              <a:t> или более?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defTabSz="914363" fontAlgn="auto">
              <a:spcAft>
                <a:spcPts val="0"/>
              </a:spcAft>
              <a:buClrTx/>
              <a:buNone/>
              <a:defRPr/>
            </a:pPr>
            <a:endParaRPr lang="ru-RU" sz="1400" dirty="0" smtClean="0"/>
          </a:p>
          <a:p>
            <a:pPr marL="0" indent="0" defTabSz="914363" fontAlgn="auto">
              <a:spcAft>
                <a:spcPts val="0"/>
              </a:spcAft>
              <a:buClrTx/>
              <a:buNone/>
              <a:defRPr/>
            </a:pPr>
            <a:endParaRPr lang="ru-RU" sz="1400" dirty="0"/>
          </a:p>
          <a:p>
            <a:pPr marL="0" indent="0" defTabSz="914363" fontAlgn="auto">
              <a:spcAft>
                <a:spcPts val="0"/>
              </a:spcAft>
              <a:buClrTx/>
              <a:buNone/>
              <a:defRPr/>
            </a:pPr>
            <a:endParaRPr lang="ru-RU" sz="1400" dirty="0" smtClean="0"/>
          </a:p>
          <a:p>
            <a:pPr marL="0" indent="0" defTabSz="914363" fontAlgn="auto">
              <a:spcAft>
                <a:spcPts val="0"/>
              </a:spcAft>
              <a:buClrTx/>
              <a:buNone/>
              <a:defRPr/>
            </a:pPr>
            <a:endParaRPr lang="ru-RU" sz="1400" dirty="0"/>
          </a:p>
          <a:p>
            <a:pPr marL="0" indent="0" defTabSz="914363" fontAlgn="auto">
              <a:spcAft>
                <a:spcPts val="0"/>
              </a:spcAft>
              <a:buClrTx/>
              <a:buNone/>
              <a:defRPr/>
            </a:pPr>
            <a:endParaRPr lang="ru-RU" sz="1400" dirty="0" smtClean="0"/>
          </a:p>
          <a:p>
            <a:pPr marL="0" indent="0" defTabSz="914363" fontAlgn="auto">
              <a:spcAft>
                <a:spcPts val="0"/>
              </a:spcAft>
              <a:buClrTx/>
              <a:buNone/>
              <a:defRPr/>
            </a:pPr>
            <a:endParaRPr lang="ru-RU" sz="1400" dirty="0"/>
          </a:p>
          <a:p>
            <a:pPr marL="0" indent="0" defTabSz="914363" fontAlgn="auto">
              <a:spcAft>
                <a:spcPts val="0"/>
              </a:spcAft>
              <a:buClrTx/>
              <a:buNone/>
              <a:defRPr/>
            </a:pPr>
            <a:endParaRPr lang="ru-RU" sz="1400" dirty="0" smtClean="0"/>
          </a:p>
          <a:p>
            <a:pPr marL="0" indent="0" defTabSz="914363" fontAlgn="auto">
              <a:spcAft>
                <a:spcPts val="0"/>
              </a:spcAft>
              <a:buClrTx/>
              <a:buNone/>
              <a:defRPr/>
            </a:pPr>
            <a:endParaRPr lang="ru-RU" sz="1400" dirty="0"/>
          </a:p>
          <a:p>
            <a:pPr marL="0" indent="0" defTabSz="914363" fontAlgn="auto">
              <a:spcAft>
                <a:spcPts val="0"/>
              </a:spcAft>
              <a:buClrTx/>
              <a:buNone/>
              <a:defRPr/>
            </a:pPr>
            <a:endParaRPr lang="ru-RU" sz="1400" dirty="0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41E6A7-69CB-4F92-BD99-2CD09BF57916}" type="datetime1">
              <a:rPr lang="ru-RU" smtClean="0"/>
              <a:pPr>
                <a:defRPr/>
              </a:pPr>
              <a:t>18.02.2011</a:t>
            </a:fld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46BB3CA-D4A0-4A85-B037-CC8E950F840F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282623"/>
              </p:ext>
            </p:extLst>
          </p:nvPr>
        </p:nvGraphicFramePr>
        <p:xfrm>
          <a:off x="683568" y="764704"/>
          <a:ext cx="7632849" cy="57248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77693"/>
                <a:gridCol w="1596210"/>
                <a:gridCol w="1359043"/>
                <a:gridCol w="1399903"/>
              </a:tblGrid>
              <a:tr h="3504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Название отличия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Exchange 2007 SP1 и выше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Exchange 2010 RTM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Exchange 2010 SP1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3129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Кластеризация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SCC, CCR, LCR, SCR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DAG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DAG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3543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Автоматическая установка требуемых компонентов ОС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нет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нет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да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752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</a:rPr>
                        <a:t>Группы </a:t>
                      </a:r>
                      <a:r>
                        <a:rPr lang="ru-RU" sz="1050" b="1" dirty="0" smtClean="0">
                          <a:effectLst/>
                        </a:rPr>
                        <a:t>хранения (</a:t>
                      </a:r>
                      <a:r>
                        <a:rPr lang="ru-RU" sz="1050" b="1" dirty="0" err="1" smtClean="0">
                          <a:effectLst/>
                        </a:rPr>
                        <a:t>востоновления</a:t>
                      </a:r>
                      <a:r>
                        <a:rPr lang="ru-RU" sz="1050" b="1" dirty="0" smtClean="0">
                          <a:effectLst/>
                        </a:rPr>
                        <a:t>)</a:t>
                      </a:r>
                      <a:endParaRPr lang="ru-RU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да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нет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нет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3504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Базы данных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на уровне сервера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на уровне организации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на уровне организации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3129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Управление доступом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на основе групп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на основе RBAC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на основе RBAC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752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Журнал изменения конфигурации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нет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да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да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3504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Настройка транспортных правил на основе полей AD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нет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да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да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3129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Управление сертификатами через GUI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нет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да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</a:rPr>
                        <a:t>Да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752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Журнал выполненных команд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нет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да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</a:rPr>
                        <a:t>Да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3129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Поиск писем по нескольким ящикам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нет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да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</a:rPr>
                        <a:t>Да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3504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Архивный ящик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нет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да (но только в той же БД)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</a:rPr>
                        <a:t>Да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752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err="1">
                          <a:effectLst/>
                        </a:rPr>
                        <a:t>MailTips</a:t>
                      </a:r>
                      <a:r>
                        <a:rPr lang="ru-RU" sz="1050" dirty="0">
                          <a:effectLst/>
                        </a:rPr>
                        <a:t> (подсказки)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да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нет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</a:rPr>
                        <a:t>Нет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3129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Онлайн перемещение ящика между базами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нет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да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</a:rPr>
                        <a:t>Да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3129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Отслеживание сообщения пользователем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нет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да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</a:rPr>
                        <a:t>Да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752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err="1">
                          <a:effectLst/>
                        </a:rPr>
                        <a:t>Модерируемые</a:t>
                      </a:r>
                      <a:r>
                        <a:rPr lang="ru-RU" sz="1050" dirty="0">
                          <a:effectLst/>
                        </a:rPr>
                        <a:t> группы рассылки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нет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да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</a:rPr>
                        <a:t>Да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752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Пользовательские группы рассылок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нет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да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</a:rPr>
                        <a:t>Да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752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поддержка </a:t>
                      </a:r>
                      <a:r>
                        <a:rPr lang="ru-RU" sz="1050" dirty="0" err="1">
                          <a:effectLst/>
                        </a:rPr>
                        <a:t>Send</a:t>
                      </a:r>
                      <a:r>
                        <a:rPr lang="ru-RU" sz="1050" dirty="0">
                          <a:effectLst/>
                        </a:rPr>
                        <a:t> </a:t>
                      </a:r>
                      <a:r>
                        <a:rPr lang="ru-RU" sz="1050" dirty="0" err="1">
                          <a:effectLst/>
                        </a:rPr>
                        <a:t>As</a:t>
                      </a:r>
                      <a:r>
                        <a:rPr lang="ru-RU" sz="1050" dirty="0">
                          <a:effectLst/>
                        </a:rPr>
                        <a:t> в OWA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нет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нет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</a:rPr>
                        <a:t>Да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3504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</a:rPr>
                        <a:t>Поддержка полноценного клиент OWA браузерами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нет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да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</a:rPr>
                        <a:t>Да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350439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Подключение клиента к сервису</a:t>
                      </a:r>
                      <a:endParaRPr lang="ru-RU" sz="105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CA,MB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CA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CA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7540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Ключевые новинки 2010 -</a:t>
            </a:r>
            <a:r>
              <a:rPr lang="en-US" dirty="0" smtClean="0"/>
              <a:t>ECP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defTabSz="914363" fontAlgn="auto">
              <a:spcAft>
                <a:spcPts val="0"/>
              </a:spcAft>
              <a:buClrTx/>
              <a:buNone/>
              <a:defRPr/>
            </a:pPr>
            <a:endParaRPr lang="ru-RU" sz="1400" dirty="0" smtClean="0"/>
          </a:p>
          <a:p>
            <a:pPr marL="0" indent="0" defTabSz="914363" fontAlgn="auto">
              <a:spcAft>
                <a:spcPts val="0"/>
              </a:spcAft>
              <a:buClrTx/>
              <a:buNone/>
              <a:defRPr/>
            </a:pPr>
            <a:endParaRPr lang="ru-RU" sz="1400" dirty="0"/>
          </a:p>
          <a:p>
            <a:pPr marL="0" indent="0" defTabSz="914363" fontAlgn="auto">
              <a:spcAft>
                <a:spcPts val="0"/>
              </a:spcAft>
              <a:buClrTx/>
              <a:buNone/>
              <a:defRPr/>
            </a:pPr>
            <a:endParaRPr lang="ru-RU" sz="1400" dirty="0" smtClean="0"/>
          </a:p>
          <a:p>
            <a:pPr marL="0" indent="0" defTabSz="914363" fontAlgn="auto">
              <a:spcAft>
                <a:spcPts val="0"/>
              </a:spcAft>
              <a:buClrTx/>
              <a:buNone/>
              <a:defRPr/>
            </a:pPr>
            <a:endParaRPr lang="ru-RU" sz="1400" dirty="0"/>
          </a:p>
          <a:p>
            <a:pPr marL="0" indent="0" defTabSz="914363" fontAlgn="auto">
              <a:spcAft>
                <a:spcPts val="0"/>
              </a:spcAft>
              <a:buClrTx/>
              <a:buNone/>
              <a:defRPr/>
            </a:pPr>
            <a:endParaRPr lang="ru-RU" sz="1400" dirty="0" smtClean="0"/>
          </a:p>
          <a:p>
            <a:pPr marL="0" indent="0" defTabSz="914363" fontAlgn="auto">
              <a:spcAft>
                <a:spcPts val="0"/>
              </a:spcAft>
              <a:buClrTx/>
              <a:buNone/>
              <a:defRPr/>
            </a:pPr>
            <a:endParaRPr lang="ru-RU" sz="1400" dirty="0"/>
          </a:p>
          <a:p>
            <a:pPr marL="0" indent="0" defTabSz="914363" fontAlgn="auto">
              <a:spcAft>
                <a:spcPts val="0"/>
              </a:spcAft>
              <a:buClrTx/>
              <a:buNone/>
              <a:defRPr/>
            </a:pPr>
            <a:endParaRPr lang="ru-RU" sz="1400" dirty="0" smtClean="0"/>
          </a:p>
          <a:p>
            <a:pPr marL="0" indent="0" defTabSz="914363" fontAlgn="auto">
              <a:spcAft>
                <a:spcPts val="0"/>
              </a:spcAft>
              <a:buClrTx/>
              <a:buNone/>
              <a:defRPr/>
            </a:pPr>
            <a:endParaRPr lang="ru-RU" sz="1400" dirty="0"/>
          </a:p>
          <a:p>
            <a:pPr marL="0" indent="0" defTabSz="914363" fontAlgn="auto">
              <a:spcAft>
                <a:spcPts val="0"/>
              </a:spcAft>
              <a:buClrTx/>
              <a:buNone/>
              <a:defRPr/>
            </a:pPr>
            <a:endParaRPr lang="ru-RU" sz="1400" dirty="0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41E6A7-69CB-4F92-BD99-2CD09BF57916}" type="datetime1">
              <a:rPr lang="ru-RU" smtClean="0"/>
              <a:pPr>
                <a:defRPr/>
              </a:pPr>
              <a:t>18.02.2011</a:t>
            </a:fld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46BB3CA-D4A0-4A85-B037-CC8E950F840F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27584" y="764704"/>
            <a:ext cx="6696744" cy="29392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Bef>
                <a:spcPts val="0"/>
              </a:spcBef>
              <a:spcAft>
                <a:spcPts val="600"/>
              </a:spcAft>
              <a:buSzPct val="80000"/>
            </a:pPr>
            <a:r>
              <a:rPr lang="ru-RU" sz="1600" b="1" dirty="0"/>
              <a:t>Новая простая в использовании веб-консоль</a:t>
            </a:r>
            <a:r>
              <a:rPr lang="en-US" sz="1600" b="1" dirty="0"/>
              <a:t> </a:t>
            </a:r>
            <a:r>
              <a:rPr lang="ru-RU" sz="1600" b="1" dirty="0"/>
              <a:t>для управления и самообслуживания</a:t>
            </a:r>
          </a:p>
          <a:p>
            <a:pPr marL="460375">
              <a:lnSpc>
                <a:spcPct val="10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ru-RU" sz="1500" dirty="0"/>
              <a:t>Веб-интерфейс администрирования для пользователей</a:t>
            </a:r>
            <a:r>
              <a:rPr lang="en-US" sz="1500" dirty="0"/>
              <a:t>, </a:t>
            </a:r>
            <a:r>
              <a:rPr lang="ru-RU" sz="1500" dirty="0"/>
              <a:t>администраторов и специалистов</a:t>
            </a:r>
          </a:p>
          <a:p>
            <a:pPr marL="460375">
              <a:lnSpc>
                <a:spcPct val="10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ru-RU" sz="1500" dirty="0"/>
              <a:t>Упрощенный пользовательский интерфейс для выполнения повседневных задач управления</a:t>
            </a:r>
            <a:endParaRPr lang="en-US" sz="1500" dirty="0"/>
          </a:p>
          <a:p>
            <a:pPr marL="460375">
              <a:lnSpc>
                <a:spcPct val="10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ru-RU" sz="1500" dirty="0"/>
              <a:t>Доступна напрямую по </a:t>
            </a:r>
            <a:r>
              <a:rPr lang="en-US" sz="1500" dirty="0"/>
              <a:t>URL</a:t>
            </a:r>
            <a:r>
              <a:rPr lang="ru-RU" sz="1500" dirty="0"/>
              <a:t>, из </a:t>
            </a:r>
            <a:r>
              <a:rPr lang="en-US" sz="1500" dirty="0"/>
              <a:t>Outlook Web App </a:t>
            </a:r>
            <a:r>
              <a:rPr lang="ru-RU" sz="1500" dirty="0"/>
              <a:t>или</a:t>
            </a:r>
            <a:r>
              <a:rPr lang="en-US" sz="1500" dirty="0"/>
              <a:t> Outlook 2010</a:t>
            </a:r>
          </a:p>
          <a:p>
            <a:pPr marL="460375">
              <a:lnSpc>
                <a:spcPct val="10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ru-RU" sz="1500" dirty="0"/>
              <a:t>Устанавливается в составе серверной роли клиентского доступа</a:t>
            </a:r>
            <a:endParaRPr lang="en-US" sz="1500" dirty="0"/>
          </a:p>
          <a:p>
            <a:pPr marL="460375">
              <a:lnSpc>
                <a:spcPct val="10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ru-RU" sz="1500" dirty="0"/>
              <a:t>Интерфейс настраивается согласно роли пользователя</a:t>
            </a:r>
            <a:endParaRPr lang="en-US" sz="1500" dirty="0"/>
          </a:p>
          <a:p>
            <a:pPr lvl="1">
              <a:spcBef>
                <a:spcPts val="0"/>
              </a:spcBef>
              <a:spcAft>
                <a:spcPts val="600"/>
              </a:spcAft>
              <a:buSzPct val="80000"/>
            </a:pPr>
            <a:endParaRPr lang="en-US" dirty="0"/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672" y="3343373"/>
            <a:ext cx="6264696" cy="2854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9942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db2004134l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Другая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34TGp_report_diagram 1">
        <a:dk1>
          <a:srgbClr val="1D4940"/>
        </a:dk1>
        <a:lt1>
          <a:srgbClr val="FFFFFF"/>
        </a:lt1>
        <a:dk2>
          <a:srgbClr val="3F716F"/>
        </a:dk2>
        <a:lt2>
          <a:srgbClr val="DDDDDD"/>
        </a:lt2>
        <a:accent1>
          <a:srgbClr val="669E86"/>
        </a:accent1>
        <a:accent2>
          <a:srgbClr val="A2CAB4"/>
        </a:accent2>
        <a:accent3>
          <a:srgbClr val="FFFFFF"/>
        </a:accent3>
        <a:accent4>
          <a:srgbClr val="173D35"/>
        </a:accent4>
        <a:accent5>
          <a:srgbClr val="B8CCC3"/>
        </a:accent5>
        <a:accent6>
          <a:srgbClr val="92B7A3"/>
        </a:accent6>
        <a:hlink>
          <a:srgbClr val="8CA35F"/>
        </a:hlink>
        <a:folHlink>
          <a:srgbClr val="C1B05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4TGp_report_diagram 2">
        <a:dk1>
          <a:srgbClr val="23387D"/>
        </a:dk1>
        <a:lt1>
          <a:srgbClr val="FFFFFF"/>
        </a:lt1>
        <a:dk2>
          <a:srgbClr val="1A3D97"/>
        </a:dk2>
        <a:lt2>
          <a:srgbClr val="DDDDDD"/>
        </a:lt2>
        <a:accent1>
          <a:srgbClr val="4972BB"/>
        </a:accent1>
        <a:accent2>
          <a:srgbClr val="6A99D8"/>
        </a:accent2>
        <a:accent3>
          <a:srgbClr val="FFFFFF"/>
        </a:accent3>
        <a:accent4>
          <a:srgbClr val="1C2E6A"/>
        </a:accent4>
        <a:accent5>
          <a:srgbClr val="B1BCDA"/>
        </a:accent5>
        <a:accent6>
          <a:srgbClr val="5F8AC4"/>
        </a:accent6>
        <a:hlink>
          <a:srgbClr val="96B1E6"/>
        </a:hlink>
        <a:folHlink>
          <a:srgbClr val="99C25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4TGp_report_diagram 3">
        <a:dk1>
          <a:srgbClr val="23387D"/>
        </a:dk1>
        <a:lt1>
          <a:srgbClr val="FFFFFF"/>
        </a:lt1>
        <a:dk2>
          <a:srgbClr val="1A3D97"/>
        </a:dk2>
        <a:lt2>
          <a:srgbClr val="DDDDDD"/>
        </a:lt2>
        <a:accent1>
          <a:srgbClr val="6E51A7"/>
        </a:accent1>
        <a:accent2>
          <a:srgbClr val="8C8EE0"/>
        </a:accent2>
        <a:accent3>
          <a:srgbClr val="FFFFFF"/>
        </a:accent3>
        <a:accent4>
          <a:srgbClr val="1C2E6A"/>
        </a:accent4>
        <a:accent5>
          <a:srgbClr val="BAB3D0"/>
        </a:accent5>
        <a:accent6>
          <a:srgbClr val="7E80CB"/>
        </a:accent6>
        <a:hlink>
          <a:srgbClr val="96B1E6"/>
        </a:hlink>
        <a:folHlink>
          <a:srgbClr val="7BB32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13331</TotalTime>
  <Words>1044</Words>
  <Application>Microsoft Office PowerPoint</Application>
  <PresentationFormat>Экран (4:3)</PresentationFormat>
  <Paragraphs>358</Paragraphs>
  <Slides>15</Slides>
  <Notes>13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18" baseType="lpstr">
      <vt:lpstr>cdb2004134l</vt:lpstr>
      <vt:lpstr>Image</vt:lpstr>
      <vt:lpstr>Visio</vt:lpstr>
      <vt:lpstr>Обзор различий в  различных версиях.</vt:lpstr>
      <vt:lpstr>Отличия Exchange 2003,2007</vt:lpstr>
      <vt:lpstr>Exchange 2007</vt:lpstr>
      <vt:lpstr>Exchange 2007</vt:lpstr>
      <vt:lpstr>Exchange 2007</vt:lpstr>
      <vt:lpstr>Exchange 2007</vt:lpstr>
      <vt:lpstr>Отличия Exchange 2007,2010</vt:lpstr>
      <vt:lpstr>3 или более?</vt:lpstr>
      <vt:lpstr>Ключевые новинки 2010 -ECP</vt:lpstr>
      <vt:lpstr>Ключевые новинки 2010 -RBAC</vt:lpstr>
      <vt:lpstr> Удаленный режим PowerShell </vt:lpstr>
      <vt:lpstr> DAG и CAS оптимизация IOPS </vt:lpstr>
      <vt:lpstr>Что нового в Microsoft Exchange 2010 SP1</vt:lpstr>
      <vt:lpstr>Использованные ресурсы &amp; PR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 Template</dc:title>
  <dc:creator>Administrator</dc:creator>
  <cp:lastModifiedBy>Вахитов Андрей Шамилевич</cp:lastModifiedBy>
  <cp:revision>553</cp:revision>
  <dcterms:created xsi:type="dcterms:W3CDTF">2007-10-12T19:11:34Z</dcterms:created>
  <dcterms:modified xsi:type="dcterms:W3CDTF">2011-02-18T06:24:40Z</dcterms:modified>
</cp:coreProperties>
</file>