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0" r:id="rId4"/>
    <p:sldId id="281" r:id="rId5"/>
    <p:sldId id="276" r:id="rId6"/>
    <p:sldId id="277" r:id="rId7"/>
    <p:sldId id="279" r:id="rId8"/>
    <p:sldId id="280" r:id="rId9"/>
    <p:sldId id="264" r:id="rId10"/>
    <p:sldId id="282" r:id="rId11"/>
    <p:sldId id="287" r:id="rId12"/>
    <p:sldId id="288" r:id="rId13"/>
    <p:sldId id="289" r:id="rId14"/>
    <p:sldId id="267" r:id="rId15"/>
    <p:sldId id="285" r:id="rId16"/>
    <p:sldId id="286" r:id="rId17"/>
    <p:sldId id="263" r:id="rId18"/>
    <p:sldId id="294" r:id="rId19"/>
    <p:sldId id="290" r:id="rId20"/>
    <p:sldId id="292" r:id="rId21"/>
    <p:sldId id="293" r:id="rId22"/>
    <p:sldId id="265" r:id="rId23"/>
    <p:sldId id="295" r:id="rId24"/>
    <p:sldId id="266" r:id="rId25"/>
    <p:sldId id="298" r:id="rId26"/>
    <p:sldId id="296" r:id="rId27"/>
    <p:sldId id="261" r:id="rId28"/>
    <p:sldId id="297" r:id="rId29"/>
    <p:sldId id="299" r:id="rId30"/>
    <p:sldId id="300" r:id="rId31"/>
    <p:sldId id="301" r:id="rId32"/>
    <p:sldId id="304" r:id="rId33"/>
    <p:sldId id="305" r:id="rId34"/>
    <p:sldId id="272" r:id="rId35"/>
    <p:sldId id="258" r:id="rId36"/>
    <p:sldId id="274" r:id="rId3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42" autoAdjust="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3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970D4-5B25-434C-96B1-72EBA2AD97EA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14D0-056D-43F9-A652-0ED0198CD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5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tabs are contextual and appear only if an object or a subject is selected. </a:t>
            </a:r>
          </a:p>
          <a:p>
            <a:r>
              <a:rPr lang="en-US" dirty="0" smtClean="0">
                <a:effectLst/>
              </a:rPr>
              <a:t>The commands are grouped by functionality and are also contextual and displayed on the ribbon. </a:t>
            </a:r>
          </a:p>
          <a:p>
            <a:r>
              <a:rPr lang="en-US" dirty="0" smtClean="0">
                <a:effectLst/>
              </a:rPr>
              <a:t>Command or function within the group and available to use in combination with the selected object. </a:t>
            </a:r>
          </a:p>
          <a:p>
            <a:r>
              <a:rPr lang="en-US" dirty="0" smtClean="0">
                <a:effectLst/>
              </a:rPr>
              <a:t>Breadcrumbs or navigator is used to quickly browse back to a page in the tree. </a:t>
            </a:r>
          </a:p>
          <a:p>
            <a:r>
              <a:rPr lang="en-US" dirty="0" smtClean="0">
                <a:effectLst/>
              </a:rPr>
              <a:t>Objects of a selected feature. When selecting a feature, you are able to create related objects. </a:t>
            </a:r>
          </a:p>
          <a:p>
            <a:r>
              <a:rPr lang="en-US" dirty="0" smtClean="0">
                <a:effectLst/>
              </a:rPr>
              <a:t>Selecting an object will give you straightaway information about the object or the possibility to change related objects </a:t>
            </a:r>
          </a:p>
          <a:p>
            <a:r>
              <a:rPr lang="en-US" dirty="0" smtClean="0">
                <a:effectLst/>
              </a:rPr>
              <a:t>The information is grouped per tab. </a:t>
            </a:r>
          </a:p>
          <a:p>
            <a:r>
              <a:rPr lang="en-US" dirty="0" smtClean="0">
                <a:effectLst/>
              </a:rPr>
              <a:t>The new Configuration Manager Console is divided into 4 work spaces in the </a:t>
            </a:r>
            <a:r>
              <a:rPr lang="en-US" dirty="0" err="1" smtClean="0">
                <a:effectLst/>
              </a:rPr>
              <a:t>wunderbar</a:t>
            </a:r>
            <a:r>
              <a:rPr lang="en-US" dirty="0" smtClean="0">
                <a:effectLst/>
              </a:rPr>
              <a:t>. These work spaces group the features of Configuration Manager in a logical way. </a:t>
            </a:r>
          </a:p>
          <a:p>
            <a:r>
              <a:rPr lang="en-US" dirty="0" smtClean="0">
                <a:effectLst/>
              </a:rPr>
              <a:t>Features of the selected workspace. Since the features are grouped in nodes, selecting a node will change the list of features. Each feature has one of more subjects.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14D0-056D-43F9-A652-0ED0198CD96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6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MSI deployment type can be used on all you desktops and laptops </a:t>
            </a:r>
          </a:p>
          <a:p>
            <a:r>
              <a:rPr lang="en-US" dirty="0" smtClean="0">
                <a:effectLst/>
              </a:rPr>
              <a:t>The App-v deployment type can be used in for instance a SBC environment </a:t>
            </a:r>
          </a:p>
          <a:p>
            <a:r>
              <a:rPr lang="en-US" dirty="0" smtClean="0">
                <a:effectLst/>
              </a:rPr>
              <a:t>The Windows Mobile deployment type can be used for your Windows Mobiles clients </a:t>
            </a:r>
          </a:p>
          <a:p>
            <a:r>
              <a:rPr lang="en-US" dirty="0" smtClean="0">
                <a:effectLst/>
              </a:rPr>
              <a:t>The Scripts deployment type can be used for customized deployments via </a:t>
            </a:r>
            <a:r>
              <a:rPr lang="en-US" dirty="0" err="1" smtClean="0">
                <a:effectLst/>
              </a:rPr>
              <a:t>Powershell</a:t>
            </a:r>
            <a:r>
              <a:rPr lang="en-US" dirty="0" smtClean="0">
                <a:effectLst/>
              </a:rPr>
              <a:t> scrip, VB Script or Java Script.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14D0-056D-43F9-A652-0ED0198CD96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4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6FD8-D674-4F16-BCEB-A48FDE383A4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0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46FD8-D674-4F16-BCEB-A48FDE383A4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0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3" y="3168361"/>
            <a:ext cx="7772400" cy="23636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Обзор технологий Управления частным облаком на базе </a:t>
            </a:r>
            <a:r>
              <a:rPr lang="en-US" dirty="0" smtClean="0"/>
              <a:t>System Center 2012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en-US" sz="1600" b="0" dirty="0" smtClean="0"/>
              <a:t>MCP Club. </a:t>
            </a:r>
            <a:r>
              <a:rPr lang="ru-RU" sz="1600" b="0" dirty="0" smtClean="0"/>
              <a:t>Пермь. 27.09.2011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785492"/>
            <a:ext cx="7772400" cy="38286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Горинов Максим: </a:t>
            </a:r>
            <a:r>
              <a:rPr lang="en-US" dirty="0"/>
              <a:t>MCT, </a:t>
            </a:r>
            <a:r>
              <a:rPr lang="en-US" dirty="0" err="1"/>
              <a:t>MCITP:Enterprise</a:t>
            </a:r>
            <a:r>
              <a:rPr lang="en-US" dirty="0"/>
              <a:t> Administrator, </a:t>
            </a:r>
            <a:r>
              <a:rPr lang="en-US" dirty="0" err="1"/>
              <a:t>MCSE:Security</a:t>
            </a:r>
            <a:r>
              <a:rPr lang="en-US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2" y="337220"/>
            <a:ext cx="1964060" cy="1666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0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улучшений в </a:t>
            </a:r>
            <a:r>
              <a:rPr lang="en-US" dirty="0" smtClean="0"/>
              <a:t>VMM 2012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 bwMode="auto">
          <a:xfrm>
            <a:off x="745128" y="1696452"/>
            <a:ext cx="7653743" cy="34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1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Частные облака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8893"/>
            <a:ext cx="6003751" cy="403888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33" y="1201316"/>
            <a:ext cx="5397971" cy="404357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6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81" y="1333500"/>
            <a:ext cx="5072237" cy="37719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center project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управления 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</a:t>
            </a:r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2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Идеология </a:t>
            </a:r>
            <a:r>
              <a:rPr lang="en-US" dirty="0" smtClean="0"/>
              <a:t>System Center Project</a:t>
            </a:r>
            <a:endParaRPr lang="ru-RU" dirty="0"/>
          </a:p>
        </p:txBody>
      </p:sp>
      <p:grpSp>
        <p:nvGrpSpPr>
          <p:cNvPr id="6" name="Group 4"/>
          <p:cNvGrpSpPr/>
          <p:nvPr/>
        </p:nvGrpSpPr>
        <p:grpSpPr>
          <a:xfrm>
            <a:off x="620255" y="1777380"/>
            <a:ext cx="7840177" cy="2867861"/>
            <a:chOff x="1129846" y="1123437"/>
            <a:chExt cx="9358245" cy="2956494"/>
          </a:xfrm>
        </p:grpSpPr>
        <p:grpSp>
          <p:nvGrpSpPr>
            <p:cNvPr id="7" name="Group 2"/>
            <p:cNvGrpSpPr/>
            <p:nvPr/>
          </p:nvGrpSpPr>
          <p:grpSpPr>
            <a:xfrm>
              <a:off x="3035763" y="3569987"/>
              <a:ext cx="3649667" cy="509944"/>
              <a:chOff x="3035763" y="3569987"/>
              <a:chExt cx="3649667" cy="509944"/>
            </a:xfrm>
          </p:grpSpPr>
          <p:sp>
            <p:nvSpPr>
              <p:cNvPr id="70" name="Right Brace 7"/>
              <p:cNvSpPr/>
              <p:nvPr/>
            </p:nvSpPr>
            <p:spPr>
              <a:xfrm rot="5400000">
                <a:off x="4736430" y="1869320"/>
                <a:ext cx="248334" cy="3649667"/>
              </a:xfrm>
              <a:prstGeom prst="rightBrace">
                <a:avLst>
                  <a:gd name="adj1" fmla="val 77222"/>
                  <a:gd name="adj2" fmla="val 49793"/>
                </a:avLst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819350" y="3818321"/>
                <a:ext cx="22077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rgbClr val="FF0000"/>
                    </a:solidFill>
                  </a:rPr>
                  <a:t>Concero 1.0</a:t>
                </a:r>
                <a:endParaRPr lang="en-US" sz="11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Rounded Rectangle 87"/>
            <p:cNvSpPr/>
            <p:nvPr/>
          </p:nvSpPr>
          <p:spPr>
            <a:xfrm>
              <a:off x="1581831" y="1123438"/>
              <a:ext cx="3585591" cy="2363536"/>
            </a:xfrm>
            <a:prstGeom prst="round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ingle Corner Rectangle 88"/>
            <p:cNvSpPr/>
            <p:nvPr/>
          </p:nvSpPr>
          <p:spPr bwMode="auto">
            <a:xfrm>
              <a:off x="1781828" y="1491342"/>
              <a:ext cx="8536273" cy="550819"/>
            </a:xfrm>
            <a:prstGeom prst="round1Rect">
              <a:avLst>
                <a:gd name="adj" fmla="val 6329"/>
              </a:avLst>
            </a:prstGeom>
            <a:solidFill>
              <a:schemeClr val="accent1"/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73000"/>
                </a:prstClr>
              </a:outerShdw>
            </a:effectLst>
            <a:scene3d>
              <a:camera prst="orthographicFront">
                <a:rot lat="0" lon="0" rev="0"/>
              </a:camera>
              <a:lightRig rig="chilly" dir="t"/>
            </a:scene3d>
            <a:sp3d prstMaterial="metal">
              <a:bevelT/>
            </a:sp3d>
          </p:spPr>
          <p:txBody>
            <a:bodyPr vert="vert270" wrap="square" lIns="91436" tIns="45718" rIns="91436" bIns="45718" numCol="1" rtlCol="0" anchor="t" anchorCtr="0" compatLnSpc="1">
              <a:prstTxWarp prst="textNoShape">
                <a:avLst/>
              </a:prstTxWarp>
            </a:bodyPr>
            <a:lstStyle/>
            <a:p>
              <a:pPr marL="0" lvl="1" indent="-342900"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99"/>
                </a:buClr>
                <a:buSzPct val="80000"/>
                <a:tabLst>
                  <a:tab pos="424590" algn="l"/>
                </a:tabLst>
              </a:pPr>
              <a:endParaRPr lang="en-US" altLang="zh-CN" sz="5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</a:endParaRPr>
            </a:p>
          </p:txBody>
        </p:sp>
        <p:grpSp>
          <p:nvGrpSpPr>
            <p:cNvPr id="10" name="Group 89"/>
            <p:cNvGrpSpPr/>
            <p:nvPr/>
          </p:nvGrpSpPr>
          <p:grpSpPr>
            <a:xfrm>
              <a:off x="1783956" y="2097460"/>
              <a:ext cx="1109968" cy="1189580"/>
              <a:chOff x="2286001" y="2405795"/>
              <a:chExt cx="838200" cy="910746"/>
            </a:xfrm>
          </p:grpSpPr>
          <p:sp>
            <p:nvSpPr>
              <p:cNvPr id="68" name="Round Single Corner Rectangle 90"/>
              <p:cNvSpPr/>
              <p:nvPr/>
            </p:nvSpPr>
            <p:spPr bwMode="auto">
              <a:xfrm>
                <a:off x="2286001" y="2405795"/>
                <a:ext cx="838200" cy="910746"/>
              </a:xfrm>
              <a:prstGeom prst="round1Rect">
                <a:avLst>
                  <a:gd name="adj" fmla="val 10174"/>
                </a:avLst>
              </a:prstGeom>
              <a:gradFill>
                <a:gsLst>
                  <a:gs pos="0">
                    <a:schemeClr val="bg2"/>
                  </a:gs>
                  <a:gs pos="6000">
                    <a:schemeClr val="tx2">
                      <a:lumMod val="20000"/>
                      <a:lumOff val="80000"/>
                    </a:schemeClr>
                  </a:gs>
                  <a:gs pos="72000">
                    <a:schemeClr val="accent1">
                      <a:lumMod val="75000"/>
                    </a:schemeClr>
                  </a:gs>
                </a:gsLst>
                <a:lin ang="13500000" scaled="1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indent="-342900" algn="ctr" defTabSz="91409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99"/>
                  </a:buClr>
                  <a:buSzPct val="80000"/>
                  <a:tabLst>
                    <a:tab pos="424590" algn="l"/>
                  </a:tabLst>
                  <a:defRPr/>
                </a:pPr>
                <a:r>
                  <a:rPr lang="en-US" altLang="zh-CN" sz="105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rPr>
                  <a:t>Windows Azure Platform Appliance</a:t>
                </a:r>
              </a:p>
            </p:txBody>
          </p:sp>
          <p:pic>
            <p:nvPicPr>
              <p:cNvPr id="69" name="Picture 91" descr="Microsoft Azu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884" y="2450520"/>
                <a:ext cx="197082" cy="19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W:\TRANSFER\MBupload\SERVER-new\Logo\SystemCenter\SystemCenter\SysCnt_h_rgb_r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7431" y="1564584"/>
              <a:ext cx="1920844" cy="39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642078" y="1634968"/>
              <a:ext cx="2120452" cy="314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“Concero”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97"/>
            <p:cNvGrpSpPr/>
            <p:nvPr/>
          </p:nvGrpSpPr>
          <p:grpSpPr>
            <a:xfrm>
              <a:off x="1129846" y="2091009"/>
              <a:ext cx="451983" cy="1245033"/>
              <a:chOff x="418405" y="3042466"/>
              <a:chExt cx="381685" cy="1131938"/>
            </a:xfrm>
          </p:grpSpPr>
          <p:sp>
            <p:nvSpPr>
              <p:cNvPr id="64" name="Down Arrow 98"/>
              <p:cNvSpPr/>
              <p:nvPr/>
            </p:nvSpPr>
            <p:spPr>
              <a:xfrm rot="10800000">
                <a:off x="418408" y="3052839"/>
                <a:ext cx="381682" cy="695947"/>
              </a:xfrm>
              <a:prstGeom prst="down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65" name="Group 99"/>
              <p:cNvGrpSpPr/>
              <p:nvPr/>
            </p:nvGrpSpPr>
            <p:grpSpPr>
              <a:xfrm>
                <a:off x="418405" y="3042466"/>
                <a:ext cx="381682" cy="1131938"/>
                <a:chOff x="418405" y="3225516"/>
                <a:chExt cx="381682" cy="1131938"/>
              </a:xfrm>
            </p:grpSpPr>
            <p:sp>
              <p:nvSpPr>
                <p:cNvPr id="66" name="Down Arrow 100"/>
                <p:cNvSpPr/>
                <p:nvPr/>
              </p:nvSpPr>
              <p:spPr>
                <a:xfrm>
                  <a:off x="418405" y="3661507"/>
                  <a:ext cx="381682" cy="695947"/>
                </a:xfrm>
                <a:prstGeom prst="downArrow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16200000">
                  <a:off x="22446" y="3684922"/>
                  <a:ext cx="1126737" cy="207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>
                      <a:solidFill>
                        <a:schemeClr val="bg2"/>
                      </a:solidFill>
                    </a:rPr>
                    <a:t>Fabric</a:t>
                  </a:r>
                  <a:endParaRPr lang="en-US" sz="1000" dirty="0">
                    <a:solidFill>
                      <a:schemeClr val="bg2"/>
                    </a:solidFill>
                  </a:endParaRPr>
                </a:p>
              </p:txBody>
            </p:sp>
          </p:grpSp>
        </p:grpSp>
        <p:grpSp>
          <p:nvGrpSpPr>
            <p:cNvPr id="14" name="Group 102"/>
            <p:cNvGrpSpPr/>
            <p:nvPr/>
          </p:nvGrpSpPr>
          <p:grpSpPr>
            <a:xfrm>
              <a:off x="3035764" y="2125792"/>
              <a:ext cx="2299108" cy="1154392"/>
              <a:chOff x="1270223" y="2955332"/>
              <a:chExt cx="1885779" cy="935199"/>
            </a:xfrm>
          </p:grpSpPr>
          <p:grpSp>
            <p:nvGrpSpPr>
              <p:cNvPr id="47" name="Group 103"/>
              <p:cNvGrpSpPr/>
              <p:nvPr/>
            </p:nvGrpSpPr>
            <p:grpSpPr>
              <a:xfrm>
                <a:off x="1483862" y="2955332"/>
                <a:ext cx="1672140" cy="702268"/>
                <a:chOff x="1270223" y="3188263"/>
                <a:chExt cx="1672140" cy="702268"/>
              </a:xfrm>
            </p:grpSpPr>
            <p:sp>
              <p:nvSpPr>
                <p:cNvPr id="59" name="Round Single Corner Rectangle 116"/>
                <p:cNvSpPr/>
                <p:nvPr/>
              </p:nvSpPr>
              <p:spPr bwMode="auto">
                <a:xfrm>
                  <a:off x="1270223" y="3188263"/>
                  <a:ext cx="1442535" cy="702268"/>
                </a:xfrm>
                <a:prstGeom prst="round1Rect">
                  <a:avLst>
                    <a:gd name="adj" fmla="val 10174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vert270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5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60" name="Round Single Corner Rectangle 117"/>
                <p:cNvSpPr/>
                <p:nvPr/>
              </p:nvSpPr>
              <p:spPr bwMode="auto">
                <a:xfrm>
                  <a:off x="1309402" y="3254350"/>
                  <a:ext cx="1358989" cy="250482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400" kern="0" dirty="0" smtClean="0">
                    <a:solidFill>
                      <a:schemeClr val="bg1"/>
                    </a:solidFill>
                    <a:latin typeface="Segoe Semibold" pitchFamily="34" charset="0"/>
                  </a:endParaRPr>
                </a:p>
              </p:txBody>
            </p:sp>
            <p:sp>
              <p:nvSpPr>
                <p:cNvPr id="61" name="Round Single Corner Rectangle 118"/>
                <p:cNvSpPr/>
                <p:nvPr/>
              </p:nvSpPr>
              <p:spPr>
                <a:xfrm>
                  <a:off x="1303526" y="3601043"/>
                  <a:ext cx="1364864" cy="197984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73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r>
                    <a:rPr lang="en-US" altLang="zh-CN" sz="700" kern="0" dirty="0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Hyper-V, VMware, </a:t>
                  </a:r>
                  <a:r>
                    <a:rPr lang="en-US" altLang="zh-CN" sz="700" kern="0" dirty="0" err="1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Xen</a:t>
                  </a:r>
                  <a:endParaRPr lang="en-US" altLang="zh-CN" sz="700" kern="0" dirty="0" smtClean="0">
                    <a:solidFill>
                      <a:srgbClr val="FFFFFF"/>
                    </a:solidFill>
                    <a:latin typeface="Segoe Semibold" pitchFamily="34" charset="0"/>
                  </a:endParaRPr>
                </a:p>
              </p:txBody>
            </p:sp>
            <p:pic>
              <p:nvPicPr>
                <p:cNvPr id="62" name="Picture 2" descr="W:\TRANSFER\MBupload\SERVER-new\Logo\SystemCenter\SystemCenter\SysCnt_h_rgb_r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58693" y="3279241"/>
                  <a:ext cx="681211" cy="20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TextBox 62"/>
                <p:cNvSpPr txBox="1"/>
                <p:nvPr/>
              </p:nvSpPr>
              <p:spPr>
                <a:xfrm>
                  <a:off x="1981557" y="3322048"/>
                  <a:ext cx="960806" cy="138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chemeClr val="bg1"/>
                      </a:solidFill>
                    </a:rPr>
                    <a:t>VMM 2012</a:t>
                  </a:r>
                  <a:endParaRPr 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104"/>
              <p:cNvGrpSpPr/>
              <p:nvPr/>
            </p:nvGrpSpPr>
            <p:grpSpPr>
              <a:xfrm>
                <a:off x="1392417" y="3080302"/>
                <a:ext cx="1672140" cy="702268"/>
                <a:chOff x="1270223" y="3188263"/>
                <a:chExt cx="1672140" cy="702268"/>
              </a:xfrm>
            </p:grpSpPr>
            <p:sp>
              <p:nvSpPr>
                <p:cNvPr id="54" name="Round Single Corner Rectangle 111"/>
                <p:cNvSpPr/>
                <p:nvPr/>
              </p:nvSpPr>
              <p:spPr bwMode="auto">
                <a:xfrm>
                  <a:off x="1270223" y="3188263"/>
                  <a:ext cx="1442535" cy="702268"/>
                </a:xfrm>
                <a:prstGeom prst="round1Rect">
                  <a:avLst>
                    <a:gd name="adj" fmla="val 10174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vert270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5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55" name="Round Single Corner Rectangle 112"/>
                <p:cNvSpPr/>
                <p:nvPr/>
              </p:nvSpPr>
              <p:spPr bwMode="auto">
                <a:xfrm>
                  <a:off x="1309402" y="3254350"/>
                  <a:ext cx="1358989" cy="250482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400" kern="0" dirty="0" smtClean="0">
                    <a:solidFill>
                      <a:schemeClr val="bg1"/>
                    </a:solidFill>
                    <a:latin typeface="Segoe Semibold" pitchFamily="34" charset="0"/>
                  </a:endParaRPr>
                </a:p>
              </p:txBody>
            </p:sp>
            <p:sp>
              <p:nvSpPr>
                <p:cNvPr id="56" name="Round Single Corner Rectangle 113"/>
                <p:cNvSpPr/>
                <p:nvPr/>
              </p:nvSpPr>
              <p:spPr>
                <a:xfrm>
                  <a:off x="1303526" y="3601043"/>
                  <a:ext cx="1364864" cy="197984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73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r>
                    <a:rPr lang="en-US" altLang="zh-CN" sz="700" kern="0" dirty="0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Hyper-V, VMware, </a:t>
                  </a:r>
                  <a:r>
                    <a:rPr lang="en-US" altLang="zh-CN" sz="700" kern="0" dirty="0" err="1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Xen</a:t>
                  </a:r>
                  <a:endParaRPr lang="en-US" altLang="zh-CN" sz="700" kern="0" dirty="0" smtClean="0">
                    <a:solidFill>
                      <a:srgbClr val="FFFFFF"/>
                    </a:solidFill>
                    <a:latin typeface="Segoe Semibold" pitchFamily="34" charset="0"/>
                  </a:endParaRPr>
                </a:p>
              </p:txBody>
            </p:sp>
            <p:pic>
              <p:nvPicPr>
                <p:cNvPr id="57" name="Picture 2" descr="W:\TRANSFER\MBupload\SERVER-new\Logo\SystemCenter\SystemCenter\SysCnt_h_rgb_r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58693" y="3279241"/>
                  <a:ext cx="681211" cy="20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1981557" y="3322048"/>
                  <a:ext cx="960806" cy="138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chemeClr val="bg1"/>
                      </a:solidFill>
                    </a:rPr>
                    <a:t>VMM 2012</a:t>
                  </a:r>
                  <a:endParaRPr 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9" name="Group 105"/>
              <p:cNvGrpSpPr/>
              <p:nvPr/>
            </p:nvGrpSpPr>
            <p:grpSpPr>
              <a:xfrm>
                <a:off x="1270223" y="3188263"/>
                <a:ext cx="1442535" cy="702268"/>
                <a:chOff x="1270223" y="3188263"/>
                <a:chExt cx="1442535" cy="702268"/>
              </a:xfrm>
            </p:grpSpPr>
            <p:sp>
              <p:nvSpPr>
                <p:cNvPr id="50" name="Round Single Corner Rectangle 106"/>
                <p:cNvSpPr/>
                <p:nvPr/>
              </p:nvSpPr>
              <p:spPr bwMode="auto">
                <a:xfrm>
                  <a:off x="1270223" y="3188263"/>
                  <a:ext cx="1442535" cy="702268"/>
                </a:xfrm>
                <a:prstGeom prst="round1Rect">
                  <a:avLst>
                    <a:gd name="adj" fmla="val 10174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vert270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5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51" name="Round Single Corner Rectangle 107"/>
                <p:cNvSpPr/>
                <p:nvPr/>
              </p:nvSpPr>
              <p:spPr bwMode="auto">
                <a:xfrm>
                  <a:off x="1309402" y="3254350"/>
                  <a:ext cx="1358989" cy="250482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400" kern="0" dirty="0" smtClean="0">
                    <a:solidFill>
                      <a:schemeClr val="bg1"/>
                    </a:solidFill>
                    <a:latin typeface="Segoe Semibold" pitchFamily="34" charset="0"/>
                  </a:endParaRPr>
                </a:p>
              </p:txBody>
            </p:sp>
            <p:sp>
              <p:nvSpPr>
                <p:cNvPr id="52" name="Round Single Corner Rectangle 108"/>
                <p:cNvSpPr/>
                <p:nvPr/>
              </p:nvSpPr>
              <p:spPr>
                <a:xfrm>
                  <a:off x="1303526" y="3601043"/>
                  <a:ext cx="1364864" cy="197984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73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r>
                    <a:rPr lang="en-US" altLang="zh-CN" sz="1000" kern="0" dirty="0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Hyper-V, VMware, </a:t>
                  </a:r>
                  <a:r>
                    <a:rPr lang="en-US" altLang="zh-CN" sz="1000" kern="0" dirty="0" err="1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Xen</a:t>
                  </a:r>
                  <a:endParaRPr lang="en-US" altLang="zh-CN" sz="1000" kern="0" dirty="0" smtClean="0">
                    <a:solidFill>
                      <a:srgbClr val="FFFFFF"/>
                    </a:solidFill>
                    <a:latin typeface="Segoe Semibold" pitchFamily="34" charset="0"/>
                  </a:endParaRPr>
                </a:p>
              </p:txBody>
            </p:sp>
            <p:pic>
              <p:nvPicPr>
                <p:cNvPr id="53" name="Picture 2" descr="W:\TRANSFER\MBupload\SERVER-new\Logo\SystemCenter\SystemCenter\SysCnt_h_rgb_r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58693" y="3279241"/>
                  <a:ext cx="681211" cy="20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5" name="TextBox 14"/>
            <p:cNvSpPr txBox="1"/>
            <p:nvPr/>
          </p:nvSpPr>
          <p:spPr>
            <a:xfrm>
              <a:off x="2411428" y="1225012"/>
              <a:ext cx="1997412" cy="26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Customer</a:t>
              </a:r>
              <a:endParaRPr lang="en-US" sz="1400" b="1" dirty="0"/>
            </a:p>
          </p:txBody>
        </p:sp>
        <p:grpSp>
          <p:nvGrpSpPr>
            <p:cNvPr id="16" name="Group 122"/>
            <p:cNvGrpSpPr/>
            <p:nvPr/>
          </p:nvGrpSpPr>
          <p:grpSpPr>
            <a:xfrm>
              <a:off x="4974658" y="1123439"/>
              <a:ext cx="1997411" cy="2363537"/>
              <a:chOff x="3879562" y="2650707"/>
              <a:chExt cx="1561118" cy="2104173"/>
            </a:xfrm>
          </p:grpSpPr>
          <p:sp>
            <p:nvSpPr>
              <p:cNvPr id="43" name="Rounded Rectangle 123"/>
              <p:cNvSpPr/>
              <p:nvPr/>
            </p:nvSpPr>
            <p:spPr>
              <a:xfrm>
                <a:off x="4073469" y="2650707"/>
                <a:ext cx="1173303" cy="2104173"/>
              </a:xfrm>
              <a:prstGeom prst="roundRect">
                <a:avLst/>
              </a:prstGeom>
              <a:noFill/>
              <a:ln w="25400">
                <a:solidFill>
                  <a:schemeClr val="tx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 Single Corner Rectangle 124"/>
              <p:cNvSpPr/>
              <p:nvPr/>
            </p:nvSpPr>
            <p:spPr bwMode="auto">
              <a:xfrm>
                <a:off x="4134437" y="3534954"/>
                <a:ext cx="1082215" cy="1047424"/>
              </a:xfrm>
              <a:prstGeom prst="round1Rect">
                <a:avLst>
                  <a:gd name="adj" fmla="val 10174"/>
                </a:avLst>
              </a:prstGeom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50000">
                    <a:schemeClr val="tx2">
                      <a:lumMod val="40000"/>
                      <a:lumOff val="60000"/>
                    </a:schemeClr>
                  </a:gs>
                  <a:gs pos="100000">
                    <a:srgbClr val="00B0F0"/>
                  </a:gs>
                </a:gsLst>
                <a:lin ang="13500000" scaled="1"/>
              </a:gradFill>
              <a:ln>
                <a:noFill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73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indent="-342900" algn="ctr" defTabSz="91409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99"/>
                  </a:buClr>
                  <a:buSzPct val="80000"/>
                  <a:tabLst>
                    <a:tab pos="424590" algn="l"/>
                  </a:tabLst>
                  <a:defRPr/>
                </a:pPr>
                <a:r>
                  <a:rPr lang="en-US" altLang="zh-CN" sz="1200" kern="0" dirty="0" smtClean="0">
                    <a:solidFill>
                      <a:schemeClr val="bg2"/>
                    </a:solidFill>
                    <a:latin typeface="Segoe Semibold" pitchFamily="34" charset="0"/>
                  </a:rPr>
                  <a:t>Windows Azure</a:t>
                </a:r>
              </a:p>
            </p:txBody>
          </p:sp>
          <p:pic>
            <p:nvPicPr>
              <p:cNvPr id="45" name="Picture 125" descr="Microsoft Azur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717" y="3560753"/>
                <a:ext cx="367614" cy="393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879562" y="2735287"/>
                <a:ext cx="1561118" cy="233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Microsoft</a:t>
                </a:r>
                <a:endParaRPr lang="en-US" sz="1400" b="1" dirty="0"/>
              </a:p>
            </p:txBody>
          </p:sp>
        </p:grpSp>
        <p:sp>
          <p:nvSpPr>
            <p:cNvPr id="17" name="Up-Down Arrow 129"/>
            <p:cNvSpPr/>
            <p:nvPr/>
          </p:nvSpPr>
          <p:spPr>
            <a:xfrm>
              <a:off x="1173778" y="1403341"/>
              <a:ext cx="377297" cy="649332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731495" y="1619983"/>
              <a:ext cx="12393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2"/>
                  </a:solidFill>
                </a:rPr>
                <a:t>Services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  <p:sp>
          <p:nvSpPr>
            <p:cNvPr id="19" name="Rounded Rectangle 131"/>
            <p:cNvSpPr/>
            <p:nvPr/>
          </p:nvSpPr>
          <p:spPr>
            <a:xfrm>
              <a:off x="6773789" y="1123438"/>
              <a:ext cx="3714302" cy="2363537"/>
            </a:xfrm>
            <a:prstGeom prst="round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32"/>
            <p:cNvGrpSpPr/>
            <p:nvPr/>
          </p:nvGrpSpPr>
          <p:grpSpPr>
            <a:xfrm>
              <a:off x="6944369" y="2118695"/>
              <a:ext cx="1109968" cy="1189580"/>
              <a:chOff x="653838" y="2410854"/>
              <a:chExt cx="838200" cy="910746"/>
            </a:xfrm>
          </p:grpSpPr>
          <p:sp>
            <p:nvSpPr>
              <p:cNvPr id="41" name="Round Single Corner Rectangle 133"/>
              <p:cNvSpPr/>
              <p:nvPr/>
            </p:nvSpPr>
            <p:spPr bwMode="auto">
              <a:xfrm>
                <a:off x="653838" y="2410854"/>
                <a:ext cx="838200" cy="910746"/>
              </a:xfrm>
              <a:prstGeom prst="round1Rect">
                <a:avLst>
                  <a:gd name="adj" fmla="val 10174"/>
                </a:avLst>
              </a:prstGeom>
              <a:gradFill>
                <a:gsLst>
                  <a:gs pos="0">
                    <a:schemeClr val="bg2"/>
                  </a:gs>
                  <a:gs pos="6000">
                    <a:schemeClr val="tx2">
                      <a:lumMod val="20000"/>
                      <a:lumOff val="80000"/>
                    </a:schemeClr>
                  </a:gs>
                  <a:gs pos="72000">
                    <a:schemeClr val="accent1">
                      <a:lumMod val="75000"/>
                    </a:schemeClr>
                  </a:gs>
                </a:gsLst>
                <a:lin ang="13500000" scaled="1"/>
              </a:gra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indent="-342900" algn="ctr" defTabSz="914099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99"/>
                  </a:buClr>
                  <a:buSzPct val="80000"/>
                  <a:tabLst>
                    <a:tab pos="424590" algn="l"/>
                  </a:tabLst>
                  <a:defRPr/>
                </a:pPr>
                <a:r>
                  <a:rPr lang="en-US" altLang="zh-CN" sz="105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rPr>
                  <a:t>Windows Azure Platform Appliance</a:t>
                </a:r>
              </a:p>
            </p:txBody>
          </p:sp>
          <p:pic>
            <p:nvPicPr>
              <p:cNvPr id="42" name="Picture 134" descr="Microsoft Azu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8441" y="2468411"/>
                <a:ext cx="197082" cy="19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7512569" y="1225012"/>
              <a:ext cx="1997412" cy="262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Partner</a:t>
              </a:r>
              <a:endParaRPr lang="en-US" sz="1400" b="1" dirty="0"/>
            </a:p>
          </p:txBody>
        </p:sp>
        <p:grpSp>
          <p:nvGrpSpPr>
            <p:cNvPr id="22" name="Group 136"/>
            <p:cNvGrpSpPr/>
            <p:nvPr/>
          </p:nvGrpSpPr>
          <p:grpSpPr>
            <a:xfrm>
              <a:off x="8160408" y="2158763"/>
              <a:ext cx="2299108" cy="1154392"/>
              <a:chOff x="1270223" y="2955332"/>
              <a:chExt cx="1885779" cy="935199"/>
            </a:xfrm>
          </p:grpSpPr>
          <p:grpSp>
            <p:nvGrpSpPr>
              <p:cNvPr id="23" name="Group 137"/>
              <p:cNvGrpSpPr/>
              <p:nvPr/>
            </p:nvGrpSpPr>
            <p:grpSpPr>
              <a:xfrm>
                <a:off x="1483862" y="2955332"/>
                <a:ext cx="1672140" cy="702268"/>
                <a:chOff x="1270223" y="3188263"/>
                <a:chExt cx="1672140" cy="702268"/>
              </a:xfrm>
            </p:grpSpPr>
            <p:sp>
              <p:nvSpPr>
                <p:cNvPr id="36" name="Round Single Corner Rectangle 150"/>
                <p:cNvSpPr/>
                <p:nvPr/>
              </p:nvSpPr>
              <p:spPr bwMode="auto">
                <a:xfrm>
                  <a:off x="1270223" y="3188263"/>
                  <a:ext cx="1442535" cy="702268"/>
                </a:xfrm>
                <a:prstGeom prst="round1Rect">
                  <a:avLst>
                    <a:gd name="adj" fmla="val 10174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vert270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5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37" name="Round Single Corner Rectangle 151"/>
                <p:cNvSpPr/>
                <p:nvPr/>
              </p:nvSpPr>
              <p:spPr bwMode="auto">
                <a:xfrm>
                  <a:off x="1309402" y="3254350"/>
                  <a:ext cx="1358989" cy="250482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400" kern="0" dirty="0" smtClean="0">
                    <a:solidFill>
                      <a:schemeClr val="bg1"/>
                    </a:solidFill>
                    <a:latin typeface="Segoe Semibold" pitchFamily="34" charset="0"/>
                  </a:endParaRPr>
                </a:p>
              </p:txBody>
            </p:sp>
            <p:sp>
              <p:nvSpPr>
                <p:cNvPr id="38" name="Round Single Corner Rectangle 152"/>
                <p:cNvSpPr/>
                <p:nvPr/>
              </p:nvSpPr>
              <p:spPr>
                <a:xfrm>
                  <a:off x="1303526" y="3601043"/>
                  <a:ext cx="1364864" cy="197984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73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r>
                    <a:rPr lang="en-US" altLang="zh-CN" sz="700" kern="0" dirty="0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Hyper-V, VMware, </a:t>
                  </a:r>
                  <a:r>
                    <a:rPr lang="en-US" altLang="zh-CN" sz="700" kern="0" dirty="0" err="1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Xen</a:t>
                  </a:r>
                  <a:endParaRPr lang="en-US" altLang="zh-CN" sz="700" kern="0" dirty="0" smtClean="0">
                    <a:solidFill>
                      <a:srgbClr val="FFFFFF"/>
                    </a:solidFill>
                    <a:latin typeface="Segoe Semibold" pitchFamily="34" charset="0"/>
                  </a:endParaRPr>
                </a:p>
              </p:txBody>
            </p:sp>
            <p:pic>
              <p:nvPicPr>
                <p:cNvPr id="39" name="Picture 2" descr="W:\TRANSFER\MBupload\SERVER-new\Logo\SystemCenter\SystemCenter\SysCnt_h_rgb_r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58693" y="3279241"/>
                  <a:ext cx="681211" cy="20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1981557" y="3322048"/>
                  <a:ext cx="960806" cy="138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chemeClr val="bg1"/>
                      </a:solidFill>
                    </a:rPr>
                    <a:t>VMM 2012</a:t>
                  </a:r>
                  <a:endParaRPr 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138"/>
              <p:cNvGrpSpPr/>
              <p:nvPr/>
            </p:nvGrpSpPr>
            <p:grpSpPr>
              <a:xfrm>
                <a:off x="1392417" y="3080302"/>
                <a:ext cx="1672140" cy="702268"/>
                <a:chOff x="1270223" y="3188263"/>
                <a:chExt cx="1672140" cy="702268"/>
              </a:xfrm>
            </p:grpSpPr>
            <p:sp>
              <p:nvSpPr>
                <p:cNvPr id="31" name="Round Single Corner Rectangle 145"/>
                <p:cNvSpPr/>
                <p:nvPr/>
              </p:nvSpPr>
              <p:spPr bwMode="auto">
                <a:xfrm>
                  <a:off x="1270223" y="3188263"/>
                  <a:ext cx="1442535" cy="702268"/>
                </a:xfrm>
                <a:prstGeom prst="round1Rect">
                  <a:avLst>
                    <a:gd name="adj" fmla="val 10174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vert270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5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32" name="Round Single Corner Rectangle 146"/>
                <p:cNvSpPr/>
                <p:nvPr/>
              </p:nvSpPr>
              <p:spPr bwMode="auto">
                <a:xfrm>
                  <a:off x="1309402" y="3254350"/>
                  <a:ext cx="1358989" cy="250482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400" kern="0" dirty="0" smtClean="0">
                    <a:solidFill>
                      <a:schemeClr val="bg1"/>
                    </a:solidFill>
                    <a:latin typeface="Segoe Semibold" pitchFamily="34" charset="0"/>
                  </a:endParaRPr>
                </a:p>
              </p:txBody>
            </p:sp>
            <p:sp>
              <p:nvSpPr>
                <p:cNvPr id="33" name="Round Single Corner Rectangle 147"/>
                <p:cNvSpPr/>
                <p:nvPr/>
              </p:nvSpPr>
              <p:spPr>
                <a:xfrm>
                  <a:off x="1303526" y="3601043"/>
                  <a:ext cx="1364864" cy="197984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73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r>
                    <a:rPr lang="en-US" altLang="zh-CN" sz="700" kern="0" dirty="0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Hyper-V, VMware, </a:t>
                  </a:r>
                  <a:r>
                    <a:rPr lang="en-US" altLang="zh-CN" sz="700" kern="0" dirty="0" err="1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Xen</a:t>
                  </a:r>
                  <a:endParaRPr lang="en-US" altLang="zh-CN" sz="700" kern="0" dirty="0" smtClean="0">
                    <a:solidFill>
                      <a:srgbClr val="FFFFFF"/>
                    </a:solidFill>
                    <a:latin typeface="Segoe Semibold" pitchFamily="34" charset="0"/>
                  </a:endParaRPr>
                </a:p>
              </p:txBody>
            </p:sp>
            <p:pic>
              <p:nvPicPr>
                <p:cNvPr id="34" name="Picture 2" descr="W:\TRANSFER\MBupload\SERVER-new\Logo\SystemCenter\SystemCenter\SysCnt_h_rgb_r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58693" y="3279241"/>
                  <a:ext cx="681211" cy="20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1981557" y="3322048"/>
                  <a:ext cx="960806" cy="138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 smtClean="0">
                      <a:solidFill>
                        <a:schemeClr val="bg1"/>
                      </a:solidFill>
                    </a:rPr>
                    <a:t>VMM 2012</a:t>
                  </a:r>
                  <a:endParaRPr lang="en-US" sz="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139"/>
              <p:cNvGrpSpPr/>
              <p:nvPr/>
            </p:nvGrpSpPr>
            <p:grpSpPr>
              <a:xfrm>
                <a:off x="1270223" y="3188263"/>
                <a:ext cx="1679479" cy="702268"/>
                <a:chOff x="1270223" y="3188263"/>
                <a:chExt cx="1679479" cy="702268"/>
              </a:xfrm>
            </p:grpSpPr>
            <p:sp>
              <p:nvSpPr>
                <p:cNvPr id="26" name="Round Single Corner Rectangle 140"/>
                <p:cNvSpPr/>
                <p:nvPr/>
              </p:nvSpPr>
              <p:spPr bwMode="auto">
                <a:xfrm>
                  <a:off x="1270223" y="3188263"/>
                  <a:ext cx="1442535" cy="702268"/>
                </a:xfrm>
                <a:prstGeom prst="round1Rect">
                  <a:avLst>
                    <a:gd name="adj" fmla="val 10174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vert270" wrap="square" lIns="91436" tIns="45718" rIns="91436" bIns="4571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500" kern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27" name="Round Single Corner Rectangle 141"/>
                <p:cNvSpPr/>
                <p:nvPr/>
              </p:nvSpPr>
              <p:spPr bwMode="auto">
                <a:xfrm>
                  <a:off x="1309402" y="3254350"/>
                  <a:ext cx="1358989" cy="250482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endParaRPr lang="en-US" altLang="zh-CN" sz="400" kern="0" dirty="0" smtClean="0">
                    <a:solidFill>
                      <a:schemeClr val="bg1"/>
                    </a:solidFill>
                    <a:latin typeface="Segoe Semibold" pitchFamily="34" charset="0"/>
                  </a:endParaRPr>
                </a:p>
              </p:txBody>
            </p:sp>
            <p:sp>
              <p:nvSpPr>
                <p:cNvPr id="28" name="Round Single Corner Rectangle 142"/>
                <p:cNvSpPr/>
                <p:nvPr/>
              </p:nvSpPr>
              <p:spPr>
                <a:xfrm>
                  <a:off x="1303526" y="3601043"/>
                  <a:ext cx="1364864" cy="197984"/>
                </a:xfrm>
                <a:prstGeom prst="round1Rect">
                  <a:avLst/>
                </a:prstGeom>
                <a:gradFill>
                  <a:gsLst>
                    <a:gs pos="0">
                      <a:srgbClr val="651B07"/>
                    </a:gs>
                    <a:gs pos="50000">
                      <a:srgbClr val="AC2E0C"/>
                    </a:gs>
                    <a:gs pos="100000">
                      <a:srgbClr val="D3390F"/>
                    </a:gs>
                  </a:gsLst>
                  <a:lin ang="13500000" scaled="1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50800" dist="38100" dir="8100000" algn="tr" rotWithShape="0">
                    <a:prstClr val="black">
                      <a:alpha val="73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vert="horz" wrap="square" lIns="91436" tIns="45718" rIns="91436" bIns="4571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indent="-342900" algn="ctr" defTabSz="914099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99"/>
                    </a:buClr>
                    <a:buSzPct val="80000"/>
                    <a:tabLst>
                      <a:tab pos="424590" algn="l"/>
                    </a:tabLst>
                    <a:defRPr/>
                  </a:pPr>
                  <a:r>
                    <a:rPr lang="en-US" altLang="zh-CN" sz="1000" kern="0" dirty="0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Hyper-V, VMware, </a:t>
                  </a:r>
                  <a:r>
                    <a:rPr lang="en-US" altLang="zh-CN" sz="1000" kern="0" dirty="0" err="1" smtClean="0">
                      <a:solidFill>
                        <a:srgbClr val="FFFFFF"/>
                      </a:solidFill>
                      <a:latin typeface="Segoe Semibold" pitchFamily="34" charset="0"/>
                    </a:rPr>
                    <a:t>Xen</a:t>
                  </a:r>
                  <a:endParaRPr lang="en-US" altLang="zh-CN" sz="1000" kern="0" dirty="0" smtClean="0">
                    <a:solidFill>
                      <a:srgbClr val="FFFFFF"/>
                    </a:solidFill>
                    <a:latin typeface="Segoe Semibold" pitchFamily="34" charset="0"/>
                  </a:endParaRPr>
                </a:p>
              </p:txBody>
            </p:sp>
            <p:pic>
              <p:nvPicPr>
                <p:cNvPr id="29" name="Picture 2" descr="W:\TRANSFER\MBupload\SERVER-new\Logo\SystemCenter\SystemCenter\SysCnt_h_rgb_r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358693" y="3279241"/>
                  <a:ext cx="681211" cy="200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1988896" y="3237955"/>
                  <a:ext cx="960806" cy="324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VMM Future</a:t>
                  </a:r>
                </a:p>
                <a:p>
                  <a:endParaRPr lang="en-US" sz="1000" dirty="0"/>
                </a:p>
              </p:txBody>
            </p:sp>
          </p:grpSp>
        </p:grpSp>
      </p:grpSp>
      <p:sp>
        <p:nvSpPr>
          <p:cNvPr id="72" name="Прямоугольник 71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6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r>
              <a:rPr lang="en-US" dirty="0"/>
              <a:t>System Center Project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29" y="1633364"/>
            <a:ext cx="4448835" cy="3316404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" y="1549524"/>
            <a:ext cx="3754760" cy="3684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Ability </a:t>
            </a:r>
            <a:r>
              <a:rPr lang="en-US" dirty="0"/>
              <a:t>to access resources across multiple VMM Servers</a:t>
            </a:r>
          </a:p>
          <a:p>
            <a:r>
              <a:rPr lang="en-US" dirty="0" smtClean="0"/>
              <a:t>Ability </a:t>
            </a:r>
            <a:r>
              <a:rPr lang="en-US" dirty="0"/>
              <a:t>to register and consume capacity from multiple Windows Azure subscriptions</a:t>
            </a:r>
          </a:p>
          <a:p>
            <a:r>
              <a:rPr lang="en-US" dirty="0" smtClean="0"/>
              <a:t>Deploy </a:t>
            </a:r>
            <a:r>
              <a:rPr lang="en-US" dirty="0"/>
              <a:t>and manage Services and virtual machines on private clouds created within VMM 2012 and on Windows Azure</a:t>
            </a:r>
          </a:p>
          <a:p>
            <a:r>
              <a:rPr lang="en-US" dirty="0" smtClean="0"/>
              <a:t>Copy </a:t>
            </a:r>
            <a:r>
              <a:rPr lang="en-US" dirty="0"/>
              <a:t>Service templates (and optional resources) from one VMM Server to another</a:t>
            </a:r>
          </a:p>
          <a:p>
            <a:r>
              <a:rPr lang="en-US" dirty="0" smtClean="0"/>
              <a:t>Copy </a:t>
            </a:r>
            <a:r>
              <a:rPr lang="en-US" dirty="0"/>
              <a:t>Windows Azure configuration, package files and VHD’s from on-premises and between Windows Azure subscriptions</a:t>
            </a:r>
          </a:p>
          <a:p>
            <a:r>
              <a:rPr lang="en-US" dirty="0" smtClean="0"/>
              <a:t>Enable </a:t>
            </a:r>
            <a:r>
              <a:rPr lang="en-US" dirty="0"/>
              <a:t>multiple users authenticated through Active Directory to access a single Windows Azure subscription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center </a:t>
            </a:r>
            <a:r>
              <a:rPr lang="en-US" dirty="0" err="1" smtClean="0"/>
              <a:t>config</a:t>
            </a:r>
            <a:r>
              <a:rPr lang="en-US" dirty="0" smtClean="0"/>
              <a:t> manager 2012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управления 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</a:t>
            </a:r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5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новых возможностей </a:t>
            </a:r>
            <a:r>
              <a:rPr lang="en-US" dirty="0" smtClean="0"/>
              <a:t>SCCM 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Centric Management</a:t>
            </a:r>
          </a:p>
          <a:p>
            <a:r>
              <a:rPr lang="en-US" dirty="0" smtClean="0"/>
              <a:t>Conditional Delivery</a:t>
            </a:r>
          </a:p>
          <a:p>
            <a:r>
              <a:rPr lang="en-US" dirty="0" smtClean="0"/>
              <a:t>Software Portal</a:t>
            </a:r>
          </a:p>
          <a:p>
            <a:r>
              <a:rPr lang="en-US" dirty="0" smtClean="0"/>
              <a:t>Integrated Console</a:t>
            </a:r>
          </a:p>
          <a:p>
            <a:r>
              <a:rPr lang="en-US" dirty="0" smtClean="0"/>
              <a:t>Automated Remediation</a:t>
            </a:r>
          </a:p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2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консоль управления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89" y="1333500"/>
            <a:ext cx="5220622" cy="37719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7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Обзор решений </a:t>
            </a:r>
            <a:r>
              <a:rPr lang="en-US" dirty="0" smtClean="0"/>
              <a:t>Microsoft </a:t>
            </a:r>
            <a:r>
              <a:rPr lang="ru-RU" dirty="0" smtClean="0"/>
              <a:t>для частных облаков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Обзор новых возможностей</a:t>
            </a:r>
            <a:r>
              <a:rPr lang="en-US" dirty="0" smtClean="0"/>
              <a:t>: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SCVMM 2012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SCCM 2012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SCDPM 2012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Обзор новых продуктов линейки </a:t>
            </a:r>
            <a:r>
              <a:rPr lang="en-US" dirty="0" smtClean="0"/>
              <a:t>System Center: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Project </a:t>
            </a:r>
            <a:r>
              <a:rPr lang="en-US" dirty="0"/>
              <a:t>(codename </a:t>
            </a:r>
            <a:r>
              <a:rPr lang="en-US" dirty="0" err="1"/>
              <a:t>Concero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Advisor (codename Atlanta)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SCORC </a:t>
            </a:r>
            <a:r>
              <a:rPr lang="en-US" dirty="0"/>
              <a:t>2012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развертываний ПО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18" y="1333500"/>
            <a:ext cx="5054563" cy="37719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4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Portal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7300"/>
            <a:ext cx="5313774" cy="3771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10634"/>
            <a:ext cx="3163816" cy="261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7300"/>
            <a:ext cx="3228421" cy="27087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8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</a:t>
            </a:r>
            <a:r>
              <a:rPr lang="en-US" dirty="0" smtClean="0"/>
              <a:t>center data protection manager 2012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управления 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</a:t>
            </a:r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6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новых возможностей </a:t>
            </a:r>
            <a:r>
              <a:rPr lang="en-US" dirty="0" smtClean="0"/>
              <a:t>SCDPM 2012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Centralized </a:t>
            </a:r>
            <a:r>
              <a:rPr lang="en-US" dirty="0" smtClean="0"/>
              <a:t>Management</a:t>
            </a:r>
            <a:endParaRPr lang="ru-RU" dirty="0" smtClean="0"/>
          </a:p>
          <a:p>
            <a:r>
              <a:rPr lang="en-US" dirty="0"/>
              <a:t>Role-based </a:t>
            </a:r>
            <a:r>
              <a:rPr lang="en-US" dirty="0" smtClean="0"/>
              <a:t>management</a:t>
            </a:r>
            <a:endParaRPr lang="ru-RU" dirty="0" smtClean="0"/>
          </a:p>
          <a:p>
            <a:r>
              <a:rPr lang="en-US" dirty="0"/>
              <a:t>Certificate Base </a:t>
            </a:r>
            <a:r>
              <a:rPr lang="en-US" dirty="0" smtClean="0"/>
              <a:t>Protection</a:t>
            </a:r>
            <a:endParaRPr lang="ru-RU" dirty="0" smtClean="0"/>
          </a:p>
          <a:p>
            <a:r>
              <a:rPr lang="en-US" dirty="0"/>
              <a:t>Tape Media </a:t>
            </a:r>
            <a:r>
              <a:rPr lang="en-US" dirty="0" smtClean="0"/>
              <a:t>Co-location</a:t>
            </a:r>
            <a:endParaRPr lang="ru-RU" dirty="0" smtClean="0"/>
          </a:p>
          <a:p>
            <a:r>
              <a:rPr lang="en-US" dirty="0"/>
              <a:t>SharePoint item-level </a:t>
            </a:r>
            <a:r>
              <a:rPr lang="en-US" dirty="0" smtClean="0"/>
              <a:t>recovery</a:t>
            </a:r>
            <a:endParaRPr lang="ru-RU" dirty="0" smtClean="0"/>
          </a:p>
          <a:p>
            <a:r>
              <a:rPr lang="en-US" dirty="0"/>
              <a:t>Virtual DPM </a:t>
            </a:r>
            <a:r>
              <a:rPr lang="en-US" dirty="0" smtClean="0"/>
              <a:t>Enhancements</a:t>
            </a:r>
            <a:endParaRPr lang="ru-RU" dirty="0" smtClean="0"/>
          </a:p>
          <a:p>
            <a:r>
              <a:rPr lang="en-US" dirty="0"/>
              <a:t>Generic Data Source Protection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center advisor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управления 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</a:t>
            </a:r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0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r>
              <a:rPr lang="en-US" dirty="0" smtClean="0"/>
              <a:t>System Center Advisor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Windows Server 2008 and later:</a:t>
            </a:r>
          </a:p>
          <a:p>
            <a:pPr lvl="1"/>
            <a:r>
              <a:rPr lang="en-US" dirty="0" smtClean="0"/>
              <a:t>Active </a:t>
            </a:r>
            <a:r>
              <a:rPr lang="en-US" dirty="0"/>
              <a:t>Directory</a:t>
            </a:r>
          </a:p>
          <a:p>
            <a:pPr lvl="1"/>
            <a:r>
              <a:rPr lang="en-US" dirty="0" smtClean="0"/>
              <a:t>Hyper-V </a:t>
            </a:r>
            <a:r>
              <a:rPr lang="en-US" dirty="0"/>
              <a:t>Host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operating system</a:t>
            </a:r>
          </a:p>
          <a:p>
            <a:r>
              <a:rPr lang="en-US" dirty="0" smtClean="0"/>
              <a:t>SQL </a:t>
            </a:r>
            <a:r>
              <a:rPr lang="en-US" dirty="0"/>
              <a:t>Server 2008 and </a:t>
            </a:r>
            <a:r>
              <a:rPr lang="en-US" dirty="0" smtClean="0"/>
              <a:t>later:</a:t>
            </a:r>
            <a:endParaRPr lang="en-US" dirty="0"/>
          </a:p>
          <a:p>
            <a:pPr lvl="1"/>
            <a:r>
              <a:rPr lang="en-US" dirty="0" smtClean="0"/>
              <a:t>SQL </a:t>
            </a:r>
            <a:r>
              <a:rPr lang="en-US" dirty="0"/>
              <a:t>Engine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8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System Center Advisor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14" y="1273324"/>
            <a:ext cx="3715578" cy="4123564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9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center </a:t>
            </a:r>
            <a:r>
              <a:rPr lang="en-US" dirty="0" smtClean="0"/>
              <a:t>orchestrator 2012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управления 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</a:t>
            </a:r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6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en-US" dirty="0" smtClean="0"/>
              <a:t>Opalis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Opalis is a mature solution set</a:t>
            </a:r>
          </a:p>
          <a:p>
            <a:r>
              <a:rPr lang="en-US" dirty="0"/>
              <a:t>Founded in 1999</a:t>
            </a:r>
          </a:p>
          <a:p>
            <a:r>
              <a:rPr lang="en-US" dirty="0"/>
              <a:t>Current version is 6.3 (Nov 2010)</a:t>
            </a:r>
          </a:p>
          <a:p>
            <a:r>
              <a:rPr lang="en-US" dirty="0"/>
              <a:t>Acquired by Microsoft in December 2009</a:t>
            </a:r>
          </a:p>
          <a:p>
            <a:r>
              <a:rPr lang="en-US" dirty="0"/>
              <a:t>Opalis is a subsidiary of Microsoft</a:t>
            </a:r>
          </a:p>
          <a:p>
            <a:r>
              <a:rPr lang="en-US" dirty="0"/>
              <a:t>The current version of Opalis is a grant to Microsoft </a:t>
            </a: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4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273324"/>
            <a:ext cx="5904656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Идеология</a:t>
            </a:r>
            <a:r>
              <a:rPr lang="ru-RU" dirty="0"/>
              <a:t> </a:t>
            </a:r>
            <a:r>
              <a:rPr lang="en-US" dirty="0" smtClean="0"/>
              <a:t>Orchestrator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10" y="934465"/>
            <a:ext cx="5013771" cy="458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3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Обзор Решений </a:t>
            </a:r>
            <a:r>
              <a:rPr lang="en-US" dirty="0" smtClean="0"/>
              <a:t>Microsoft </a:t>
            </a:r>
            <a:r>
              <a:rPr lang="ru-RU" dirty="0" smtClean="0"/>
              <a:t>для частных облаков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</a:t>
            </a:r>
            <a:r>
              <a:rPr lang="ru-RU" sz="1800" dirty="0" smtClean="0"/>
              <a:t>управления </a:t>
            </a:r>
            <a:r>
              <a:rPr lang="ru-RU" sz="1800" dirty="0"/>
              <a:t>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2012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9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en-US" dirty="0" smtClean="0"/>
              <a:t>Opalis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Активности</a:t>
            </a:r>
          </a:p>
          <a:p>
            <a:r>
              <a:rPr lang="ru-RU" dirty="0" smtClean="0"/>
              <a:t>Пакеты интеграции</a:t>
            </a:r>
          </a:p>
          <a:p>
            <a:r>
              <a:rPr lang="ru-RU" dirty="0" err="1" smtClean="0"/>
              <a:t>Ранбуки</a:t>
            </a:r>
            <a:r>
              <a:rPr lang="ru-RU" dirty="0" smtClean="0"/>
              <a:t> (</a:t>
            </a:r>
            <a:r>
              <a:rPr lang="en-US" dirty="0" err="1" smtClean="0"/>
              <a:t>Runbooks</a:t>
            </a:r>
            <a:r>
              <a:rPr lang="en-US" dirty="0" smtClean="0"/>
              <a:t>)</a:t>
            </a:r>
          </a:p>
        </p:txBody>
      </p:sp>
      <p:pic>
        <p:nvPicPr>
          <p:cNvPr id="13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190" y="3500787"/>
            <a:ext cx="730618" cy="665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3131" y="3532326"/>
            <a:ext cx="647647" cy="608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101" y="3556077"/>
            <a:ext cx="642136" cy="6242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3578033"/>
            <a:ext cx="681455" cy="496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4339" y="3535566"/>
            <a:ext cx="448914" cy="6043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99238" y="4226813"/>
            <a:ext cx="80310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 Clone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Requests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3736" y="4226813"/>
            <a:ext cx="51777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Clone 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54923" y="4226813"/>
            <a:ext cx="100719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Storage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Each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24105" y="4226813"/>
            <a:ext cx="114390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Create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Advertisement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46209" y="4226813"/>
            <a:ext cx="61016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Protect 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VMs</a:t>
            </a:r>
          </a:p>
        </p:txBody>
      </p:sp>
      <p:sp>
        <p:nvSpPr>
          <p:cNvPr id="23" name="Right Arrow 25"/>
          <p:cNvSpPr/>
          <p:nvPr/>
        </p:nvSpPr>
        <p:spPr bwMode="auto">
          <a:xfrm>
            <a:off x="1836427" y="3664890"/>
            <a:ext cx="777240" cy="304800"/>
          </a:xfrm>
          <a:prstGeom prst="rightArrow">
            <a:avLst>
              <a:gd name="adj1" fmla="val 50000"/>
              <a:gd name="adj2" fmla="val 57143"/>
            </a:avLst>
          </a:prstGeom>
          <a:gradFill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>
            <a:bevelT w="25400" h="12700" prst="angle"/>
            <a:contourClr>
              <a:schemeClr val="accent5">
                <a:shade val="25000"/>
                <a:satMod val="15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ight Arrow 26"/>
          <p:cNvSpPr/>
          <p:nvPr/>
        </p:nvSpPr>
        <p:spPr bwMode="auto">
          <a:xfrm>
            <a:off x="3455677" y="3664890"/>
            <a:ext cx="777240" cy="304800"/>
          </a:xfrm>
          <a:prstGeom prst="rightArrow">
            <a:avLst>
              <a:gd name="adj1" fmla="val 50000"/>
              <a:gd name="adj2" fmla="val 57143"/>
            </a:avLst>
          </a:prstGeom>
          <a:gradFill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>
            <a:bevelT w="25400" h="12700" prst="angle"/>
            <a:contourClr>
              <a:schemeClr val="accent5">
                <a:shade val="25000"/>
                <a:satMod val="15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ight Arrow 27"/>
          <p:cNvSpPr/>
          <p:nvPr/>
        </p:nvSpPr>
        <p:spPr bwMode="auto">
          <a:xfrm>
            <a:off x="4989202" y="3664890"/>
            <a:ext cx="777240" cy="304800"/>
          </a:xfrm>
          <a:prstGeom prst="rightArrow">
            <a:avLst>
              <a:gd name="adj1" fmla="val 50000"/>
              <a:gd name="adj2" fmla="val 57143"/>
            </a:avLst>
          </a:prstGeom>
          <a:gradFill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>
            <a:bevelT w="25400" h="12700" prst="angle"/>
            <a:contourClr>
              <a:schemeClr val="accent5">
                <a:shade val="25000"/>
                <a:satMod val="15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6" name="Right Arrow 28"/>
          <p:cNvSpPr/>
          <p:nvPr/>
        </p:nvSpPr>
        <p:spPr bwMode="auto">
          <a:xfrm>
            <a:off x="6627502" y="3664890"/>
            <a:ext cx="777240" cy="304800"/>
          </a:xfrm>
          <a:prstGeom prst="rightArrow">
            <a:avLst>
              <a:gd name="adj1" fmla="val 50000"/>
              <a:gd name="adj2" fmla="val 57143"/>
            </a:avLst>
          </a:prstGeom>
          <a:gradFill>
            <a:gsLst>
              <a:gs pos="0">
                <a:srgbClr val="FFC000"/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>
            <a:bevelT w="25400" h="12700" prst="angle"/>
            <a:contourClr>
              <a:schemeClr val="accent5">
                <a:shade val="25000"/>
                <a:satMod val="15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5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140672" y="841277"/>
            <a:ext cx="6501158" cy="45878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140672" y="1328393"/>
            <a:ext cx="6501158" cy="458786"/>
          </a:xfrm>
          <a:prstGeom prst="rect">
            <a:avLst/>
          </a:prstGeom>
          <a:solidFill>
            <a:srgbClr val="0070C0">
              <a:lumMod val="40000"/>
              <a:lumOff val="60000"/>
              <a:alpha val="5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140672" y="1817858"/>
            <a:ext cx="6501158" cy="458786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140672" y="2307323"/>
            <a:ext cx="6501158" cy="458786"/>
          </a:xfrm>
          <a:prstGeom prst="rect">
            <a:avLst/>
          </a:prstGeom>
          <a:solidFill>
            <a:srgbClr val="0070C0">
              <a:lumMod val="40000"/>
              <a:lumOff val="60000"/>
              <a:alpha val="5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137244" y="2796788"/>
            <a:ext cx="6501384" cy="45878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40672" y="3286254"/>
            <a:ext cx="6501158" cy="458787"/>
          </a:xfrm>
          <a:prstGeom prst="rect">
            <a:avLst/>
          </a:prstGeom>
          <a:solidFill>
            <a:srgbClr val="0070C0">
              <a:lumMod val="40000"/>
              <a:lumOff val="60000"/>
              <a:alpha val="5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140672" y="3766195"/>
            <a:ext cx="6501158" cy="45878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40765" y="4255661"/>
            <a:ext cx="6503180" cy="458787"/>
          </a:xfrm>
          <a:prstGeom prst="rect">
            <a:avLst/>
          </a:prstGeom>
          <a:solidFill>
            <a:srgbClr val="0070C0">
              <a:lumMod val="40000"/>
              <a:lumOff val="60000"/>
              <a:alpha val="5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2140765" y="4745125"/>
            <a:ext cx="6503180" cy="45878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2" name="Rounded Rectangle 69"/>
          <p:cNvSpPr/>
          <p:nvPr/>
        </p:nvSpPr>
        <p:spPr bwMode="auto">
          <a:xfrm>
            <a:off x="2140765" y="841276"/>
            <a:ext cx="6535691" cy="4371405"/>
          </a:xfrm>
          <a:prstGeom prst="roundRect">
            <a:avLst>
              <a:gd name="adj" fmla="val 3346"/>
            </a:avLst>
          </a:prstGeom>
          <a:solidFill>
            <a:srgbClr val="2DA33B">
              <a:lumMod val="60000"/>
              <a:lumOff val="40000"/>
              <a:alpha val="7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479280" y="841276"/>
            <a:ext cx="1645920" cy="4663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Event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Mgmt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479280" y="1328591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Service Desk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479280" y="1818255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Asset/CMDB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479280" y="2307918"/>
            <a:ext cx="1645920" cy="4663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Configuration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479280" y="2797583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Virtual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479280" y="3287247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Security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479280" y="3767386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Storage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479280" y="4257050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Server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479280" y="4746713"/>
            <a:ext cx="1645920" cy="457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285750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rPr>
              <a:t>Network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32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234" y="1299552"/>
            <a:ext cx="438346" cy="485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602" y="1807826"/>
            <a:ext cx="494188" cy="4638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601" y="2842892"/>
            <a:ext cx="492830" cy="4229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481" y="2376305"/>
            <a:ext cx="495789" cy="3738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712" y="3819699"/>
            <a:ext cx="394864" cy="4391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712" y="4797113"/>
            <a:ext cx="363212" cy="4155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931" y="3804815"/>
            <a:ext cx="476387" cy="463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620" y="4280403"/>
            <a:ext cx="325039" cy="4571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237" y="2351080"/>
            <a:ext cx="420625" cy="3834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725" y="1846178"/>
            <a:ext cx="452968" cy="383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092" y="1336038"/>
            <a:ext cx="399987" cy="386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456798" y="894489"/>
            <a:ext cx="7977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Monitor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 request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7033" y="1373297"/>
            <a:ext cx="5434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Initiate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Change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89235" y="1849583"/>
            <a:ext cx="8912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Create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Deployment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88959" y="2361917"/>
            <a:ext cx="4103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Clone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85715" y="3825345"/>
            <a:ext cx="4658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Create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Disk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21459" y="4314398"/>
            <a:ext cx="4658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Create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53279" y="4789803"/>
            <a:ext cx="62998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Network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53279" y="3814182"/>
            <a:ext cx="7982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Connect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Disk to VM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39082" y="2347977"/>
            <a:ext cx="12238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Associate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Server to Service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34840" y="1372599"/>
            <a:ext cx="5273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Update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CMDB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97771" y="1360114"/>
            <a:ext cx="5786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Close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Request</a:t>
            </a:r>
          </a:p>
        </p:txBody>
      </p:sp>
      <p:cxnSp>
        <p:nvCxnSpPr>
          <p:cNvPr id="54" name="Elbow Connector 101"/>
          <p:cNvCxnSpPr/>
          <p:nvPr/>
        </p:nvCxnSpPr>
        <p:spPr>
          <a:xfrm>
            <a:off x="2689199" y="1831467"/>
            <a:ext cx="430122" cy="249956"/>
          </a:xfrm>
          <a:prstGeom prst="bentConnector3">
            <a:avLst>
              <a:gd name="adj1" fmla="val 133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55" name="Elbow Connector 102"/>
          <p:cNvCxnSpPr/>
          <p:nvPr/>
        </p:nvCxnSpPr>
        <p:spPr>
          <a:xfrm>
            <a:off x="3364377" y="2316312"/>
            <a:ext cx="278538" cy="230926"/>
          </a:xfrm>
          <a:prstGeom prst="bentConnector3">
            <a:avLst>
              <a:gd name="adj1" fmla="val 1365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56" name="Elbow Connector 103"/>
          <p:cNvCxnSpPr/>
          <p:nvPr/>
        </p:nvCxnSpPr>
        <p:spPr>
          <a:xfrm>
            <a:off x="3811411" y="2786849"/>
            <a:ext cx="457081" cy="187266"/>
          </a:xfrm>
          <a:prstGeom prst="bentConnector3">
            <a:avLst>
              <a:gd name="adj1" fmla="val 1826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57" name="Elbow Connector 104"/>
          <p:cNvCxnSpPr/>
          <p:nvPr/>
        </p:nvCxnSpPr>
        <p:spPr>
          <a:xfrm rot="10800000" flipV="1">
            <a:off x="4454351" y="4009095"/>
            <a:ext cx="676656" cy="174418"/>
          </a:xfrm>
          <a:prstGeom prst="bentConnector3">
            <a:avLst>
              <a:gd name="adj1" fmla="val 102219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58" name="Elbow Connector 105"/>
          <p:cNvCxnSpPr>
            <a:endCxn id="34" idx="3"/>
          </p:cNvCxnSpPr>
          <p:nvPr/>
        </p:nvCxnSpPr>
        <p:spPr>
          <a:xfrm rot="10800000" flipV="1">
            <a:off x="4761432" y="2628471"/>
            <a:ext cx="1549829" cy="42587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59" name="Elbow Connector 106"/>
          <p:cNvCxnSpPr/>
          <p:nvPr/>
        </p:nvCxnSpPr>
        <p:spPr>
          <a:xfrm rot="10800000" flipV="1">
            <a:off x="6779705" y="1529454"/>
            <a:ext cx="877014" cy="483688"/>
          </a:xfrm>
          <a:prstGeom prst="bentConnector3">
            <a:avLst>
              <a:gd name="adj1" fmla="val 37128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60" name="Straight Connector 107"/>
          <p:cNvCxnSpPr/>
          <p:nvPr/>
        </p:nvCxnSpPr>
        <p:spPr>
          <a:xfrm>
            <a:off x="3821459" y="2762983"/>
            <a:ext cx="0" cy="1103306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61" name="Straight Connector 108"/>
          <p:cNvCxnSpPr/>
          <p:nvPr/>
        </p:nvCxnSpPr>
        <p:spPr>
          <a:xfrm>
            <a:off x="4438177" y="3247170"/>
            <a:ext cx="0" cy="936344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62" name="Elbow Connector 109"/>
          <p:cNvCxnSpPr/>
          <p:nvPr/>
        </p:nvCxnSpPr>
        <p:spPr>
          <a:xfrm>
            <a:off x="4454350" y="4792416"/>
            <a:ext cx="680417" cy="185239"/>
          </a:xfrm>
          <a:prstGeom prst="bentConnector3">
            <a:avLst>
              <a:gd name="adj1" fmla="val 1886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63" name="Elbow Connector 110"/>
          <p:cNvCxnSpPr/>
          <p:nvPr/>
        </p:nvCxnSpPr>
        <p:spPr>
          <a:xfrm rot="10800000" flipV="1">
            <a:off x="5543574" y="2018489"/>
            <a:ext cx="778264" cy="603144"/>
          </a:xfrm>
          <a:prstGeom prst="bentConnector3">
            <a:avLst>
              <a:gd name="adj1" fmla="val 100768"/>
            </a:avLst>
          </a:prstGeom>
          <a:noFill/>
          <a:ln w="1905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69" name="Прямоугольник 68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сценарии применения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1" y="1333500"/>
            <a:ext cx="7820737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Пакеты интеграции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01716"/>
            <a:ext cx="8229600" cy="587896"/>
          </a:xfrm>
        </p:spPr>
        <p:txBody>
          <a:bodyPr/>
          <a:lstStyle/>
          <a:p>
            <a:r>
              <a:rPr lang="en-US" dirty="0"/>
              <a:t>http://gallery.technet.microsoft.com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345332"/>
            <a:ext cx="8388424" cy="325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Center Orchestrator 2012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84" y="2703437"/>
            <a:ext cx="1964060" cy="1666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9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Обзор технологий </a:t>
            </a:r>
            <a:r>
              <a:rPr lang="ru-RU" dirty="0" smtClean="0"/>
              <a:t>управления </a:t>
            </a:r>
            <a:r>
              <a:rPr lang="ru-RU" dirty="0"/>
              <a:t>частным </a:t>
            </a:r>
            <a:r>
              <a:rPr lang="ru-RU" dirty="0" smtClean="0"/>
              <a:t>облаком</a:t>
            </a:r>
          </a:p>
          <a:p>
            <a:r>
              <a:rPr lang="ru-RU" dirty="0" smtClean="0"/>
              <a:t>на базе  </a:t>
            </a:r>
            <a:r>
              <a:rPr lang="ru-RU" dirty="0" err="1"/>
              <a:t>System</a:t>
            </a:r>
            <a:r>
              <a:rPr lang="ru-RU" dirty="0"/>
              <a:t> </a:t>
            </a:r>
            <a:r>
              <a:rPr lang="ru-RU" dirty="0" err="1"/>
              <a:t>Center</a:t>
            </a:r>
            <a:r>
              <a:rPr lang="ru-RU" dirty="0"/>
              <a:t> 2012</a:t>
            </a: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97494"/>
            <a:ext cx="2143125" cy="17859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0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17340"/>
            <a:ext cx="4038600" cy="31432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E-Mail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freeman199@mail.ru</a:t>
            </a:r>
          </a:p>
          <a:p>
            <a:r>
              <a:rPr lang="en-US" dirty="0" smtClean="0"/>
              <a:t>ICQ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369873932</a:t>
            </a:r>
          </a:p>
          <a:p>
            <a:r>
              <a:rPr lang="en-US" dirty="0" smtClean="0"/>
              <a:t>Skype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mgorinov59</a:t>
            </a:r>
          </a:p>
          <a:p>
            <a:r>
              <a:rPr lang="en-US" dirty="0" smtClean="0"/>
              <a:t>Facebook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97422"/>
            <a:ext cx="3426321" cy="2284214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2023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Горинов</a:t>
            </a:r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 К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© </a:t>
            </a:r>
          </a:p>
        </p:txBody>
      </p:sp>
    </p:spTree>
    <p:extLst>
      <p:ext uri="{BB962C8B-B14F-4D97-AF65-F5344CB8AC3E}">
        <p14:creationId xmlns:p14="http://schemas.microsoft.com/office/powerpoint/2010/main" val="26341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Решения </a:t>
            </a:r>
            <a:r>
              <a:rPr lang="en-US" dirty="0" smtClean="0"/>
              <a:t>Microsoft </a:t>
            </a:r>
            <a:r>
              <a:rPr lang="ru-RU" dirty="0" smtClean="0"/>
              <a:t>для частных облаков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8" y="1489348"/>
            <a:ext cx="7292004" cy="37719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9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MS PGothic" pitchFamily="34" charset="-128"/>
              </a:rPr>
              <a:t>Hyper-V cloud deployment </a:t>
            </a:r>
            <a:r>
              <a:rPr lang="en-US" dirty="0" smtClean="0">
                <a:ea typeface="MS PGothic" pitchFamily="34" charset="-128"/>
              </a:rPr>
              <a:t>guides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49524"/>
            <a:ext cx="4186808" cy="2676128"/>
          </a:xfrm>
        </p:spPr>
        <p:txBody>
          <a:bodyPr/>
          <a:lstStyle/>
          <a:p>
            <a:r>
              <a:rPr lang="en-US" dirty="0" smtClean="0"/>
              <a:t>M1: Architecture</a:t>
            </a:r>
          </a:p>
          <a:p>
            <a:r>
              <a:rPr lang="en-US" dirty="0" smtClean="0"/>
              <a:t>M2: Deployment</a:t>
            </a:r>
          </a:p>
          <a:p>
            <a:r>
              <a:rPr lang="en-US" dirty="0" smtClean="0"/>
              <a:t>M3: Operations</a:t>
            </a:r>
          </a:p>
          <a:p>
            <a:r>
              <a:rPr lang="en-US" dirty="0" smtClean="0"/>
              <a:t>Validation Workbook</a:t>
            </a:r>
            <a:endParaRPr lang="ru-RU" dirty="0" smtClean="0"/>
          </a:p>
          <a:p>
            <a:r>
              <a:rPr lang="en-US" dirty="0" smtClean="0"/>
              <a:t>Project Plan Template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1849388"/>
            <a:ext cx="4038600" cy="1637027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8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pitchFamily="34" charset="-128"/>
              </a:rPr>
              <a:t>Hyper-V cloud </a:t>
            </a:r>
            <a:r>
              <a:rPr lang="en-US" dirty="0">
                <a:ea typeface="MS PGothic" pitchFamily="34" charset="-128"/>
              </a:rPr>
              <a:t>Fast Track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956048"/>
          </a:xfrm>
        </p:spPr>
        <p:txBody>
          <a:bodyPr/>
          <a:lstStyle/>
          <a:p>
            <a:r>
              <a:rPr lang="en-US" dirty="0" smtClean="0"/>
              <a:t>Pre-configured Hyper-V cloud</a:t>
            </a:r>
          </a:p>
          <a:p>
            <a:r>
              <a:rPr lang="en-US" dirty="0"/>
              <a:t>Validated Configurations of Compute, Storage, Networking, Management Software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1556"/>
            <a:ext cx="9144000" cy="16485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Логическая архитектура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6" y="1333500"/>
            <a:ext cx="6642047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0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 Cloud Foundation for Hyper-V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23" y="1333500"/>
            <a:ext cx="725235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center Virtual Machine manager 2012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Обзор технологий управления частным облаком на базе </a:t>
            </a:r>
            <a:r>
              <a:rPr lang="ru-RU" sz="1800" dirty="0" err="1"/>
              <a:t>System</a:t>
            </a:r>
            <a:r>
              <a:rPr lang="ru-RU" sz="1800" dirty="0"/>
              <a:t> </a:t>
            </a:r>
            <a:r>
              <a:rPr lang="ru-RU" sz="1800" dirty="0" err="1"/>
              <a:t>Center</a:t>
            </a:r>
            <a:r>
              <a:rPr lang="ru-RU" sz="1800" dirty="0"/>
              <a:t> </a:t>
            </a:r>
            <a:r>
              <a:rPr lang="ru-RU" sz="1800" dirty="0" smtClean="0"/>
              <a:t>2012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6165"/>
            <a:ext cx="9144000" cy="2057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2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816</Words>
  <Application>Microsoft Office PowerPoint</Application>
  <PresentationFormat>Экран (16:10)</PresentationFormat>
  <Paragraphs>183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Обзор технологий Управления частным облаком на базе System Center 2012   MCP Club. Пермь. 27.09.2011</vt:lpstr>
      <vt:lpstr>Содержание</vt:lpstr>
      <vt:lpstr>Обзор Решений Microsoft для частных облаков</vt:lpstr>
      <vt:lpstr>Решения Microsoft для частных облаков</vt:lpstr>
      <vt:lpstr>Hyper-V cloud deployment guides</vt:lpstr>
      <vt:lpstr>Hyper-V cloud Fast Track</vt:lpstr>
      <vt:lpstr>Логическая архитектура</vt:lpstr>
      <vt:lpstr>HP Cloud Foundation for Hyper-V</vt:lpstr>
      <vt:lpstr>System center Virtual Machine manager 2012</vt:lpstr>
      <vt:lpstr>Направления улучшений в VMM 2012</vt:lpstr>
      <vt:lpstr>Частные облака</vt:lpstr>
      <vt:lpstr>Службы</vt:lpstr>
      <vt:lpstr>Приложения</vt:lpstr>
      <vt:lpstr>System center project</vt:lpstr>
      <vt:lpstr>Идеология System Center Project</vt:lpstr>
      <vt:lpstr>Возможности System Center Project</vt:lpstr>
      <vt:lpstr>System center config manager 2012</vt:lpstr>
      <vt:lpstr>Обзор новых возможностей SCCM 2012</vt:lpstr>
      <vt:lpstr>Новая консоль управления</vt:lpstr>
      <vt:lpstr>Типы развертываний ПО</vt:lpstr>
      <vt:lpstr>Software Portal</vt:lpstr>
      <vt:lpstr>System center data protection manager 2012</vt:lpstr>
      <vt:lpstr>Обзор новых возможностей SCDPM 2012</vt:lpstr>
      <vt:lpstr>System center advisor</vt:lpstr>
      <vt:lpstr>Возможности System Center Advisor</vt:lpstr>
      <vt:lpstr>Архитектура System Center Advisor</vt:lpstr>
      <vt:lpstr>System center orchestrator 2012</vt:lpstr>
      <vt:lpstr>История Opalis</vt:lpstr>
      <vt:lpstr>Идеология Orchestrator</vt:lpstr>
      <vt:lpstr>Концепции Opalis</vt:lpstr>
      <vt:lpstr>Презентация PowerPoint</vt:lpstr>
      <vt:lpstr>Возможные сценарии применения</vt:lpstr>
      <vt:lpstr>Пакеты интеграции</vt:lpstr>
      <vt:lpstr>ДЕМО</vt:lpstr>
      <vt:lpstr>Вопросы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технологий Управления частным облаком на базе System Center 2012</dc:title>
  <dc:creator>Freeman</dc:creator>
  <cp:lastModifiedBy>Freeman</cp:lastModifiedBy>
  <cp:revision>28</cp:revision>
  <dcterms:created xsi:type="dcterms:W3CDTF">2011-09-25T16:26:40Z</dcterms:created>
  <dcterms:modified xsi:type="dcterms:W3CDTF">2011-09-28T15:21:54Z</dcterms:modified>
</cp:coreProperties>
</file>