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media/image42.JPG" ContentType="image/png"/>
  <Override PartName="/ppt/notesSlides/notesSlide40.xml" ContentType="application/vnd.openxmlformats-officedocument.presentationml.notesSlide+xml"/>
  <Override PartName="/ppt/media/image44.JPG" ContentType="image/png"/>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27" r:id="rId2"/>
    <p:sldId id="300" r:id="rId3"/>
    <p:sldId id="334" r:id="rId4"/>
    <p:sldId id="322" r:id="rId5"/>
    <p:sldId id="337" r:id="rId6"/>
    <p:sldId id="338" r:id="rId7"/>
    <p:sldId id="261" r:id="rId8"/>
    <p:sldId id="339" r:id="rId9"/>
    <p:sldId id="340" r:id="rId10"/>
    <p:sldId id="343" r:id="rId11"/>
    <p:sldId id="330" r:id="rId12"/>
    <p:sldId id="386" r:id="rId13"/>
    <p:sldId id="388" r:id="rId14"/>
    <p:sldId id="387" r:id="rId15"/>
    <p:sldId id="385" r:id="rId16"/>
    <p:sldId id="333" r:id="rId17"/>
    <p:sldId id="344" r:id="rId18"/>
    <p:sldId id="383" r:id="rId19"/>
    <p:sldId id="381" r:id="rId20"/>
    <p:sldId id="379" r:id="rId21"/>
    <p:sldId id="382" r:id="rId22"/>
    <p:sldId id="380" r:id="rId23"/>
    <p:sldId id="328" r:id="rId24"/>
    <p:sldId id="347" r:id="rId25"/>
    <p:sldId id="390" r:id="rId26"/>
    <p:sldId id="345" r:id="rId27"/>
    <p:sldId id="346" r:id="rId28"/>
    <p:sldId id="348" r:id="rId29"/>
    <p:sldId id="352" r:id="rId30"/>
    <p:sldId id="354" r:id="rId31"/>
    <p:sldId id="329" r:id="rId32"/>
    <p:sldId id="391" r:id="rId33"/>
    <p:sldId id="356" r:id="rId34"/>
    <p:sldId id="360" r:id="rId35"/>
    <p:sldId id="332" r:id="rId36"/>
    <p:sldId id="357" r:id="rId37"/>
    <p:sldId id="362" r:id="rId38"/>
    <p:sldId id="363" r:id="rId39"/>
    <p:sldId id="364" r:id="rId40"/>
    <p:sldId id="365" r:id="rId41"/>
    <p:sldId id="331" r:id="rId42"/>
    <p:sldId id="369" r:id="rId43"/>
    <p:sldId id="372" r:id="rId44"/>
    <p:sldId id="377" r:id="rId45"/>
    <p:sldId id="336" r:id="rId46"/>
  </p:sldIdLst>
  <p:sldSz cx="9144000" cy="5715000" type="screen16x10"/>
  <p:notesSz cx="9144000" cy="6858000"/>
  <p:custDataLst>
    <p:tags r:id="rId49"/>
  </p:custDataLst>
  <p:defaultTextStyle>
    <a:defPPr>
      <a:defRPr lang="ru-RU"/>
    </a:defPPr>
    <a:lvl1pPr marL="0" algn="l" defTabSz="984646" rtl="0" eaLnBrk="1" latinLnBrk="0" hangingPunct="1">
      <a:defRPr sz="1900" kern="1200">
        <a:solidFill>
          <a:schemeClr val="tx1"/>
        </a:solidFill>
        <a:latin typeface="+mn-lt"/>
        <a:ea typeface="+mn-ea"/>
        <a:cs typeface="+mn-cs"/>
      </a:defRPr>
    </a:lvl1pPr>
    <a:lvl2pPr marL="492323" algn="l" defTabSz="984646" rtl="0" eaLnBrk="1" latinLnBrk="0" hangingPunct="1">
      <a:defRPr sz="1900" kern="1200">
        <a:solidFill>
          <a:schemeClr val="tx1"/>
        </a:solidFill>
        <a:latin typeface="+mn-lt"/>
        <a:ea typeface="+mn-ea"/>
        <a:cs typeface="+mn-cs"/>
      </a:defRPr>
    </a:lvl2pPr>
    <a:lvl3pPr marL="984646" algn="l" defTabSz="984646" rtl="0" eaLnBrk="1" latinLnBrk="0" hangingPunct="1">
      <a:defRPr sz="1900" kern="1200">
        <a:solidFill>
          <a:schemeClr val="tx1"/>
        </a:solidFill>
        <a:latin typeface="+mn-lt"/>
        <a:ea typeface="+mn-ea"/>
        <a:cs typeface="+mn-cs"/>
      </a:defRPr>
    </a:lvl3pPr>
    <a:lvl4pPr marL="1476969" algn="l" defTabSz="984646" rtl="0" eaLnBrk="1" latinLnBrk="0" hangingPunct="1">
      <a:defRPr sz="1900" kern="1200">
        <a:solidFill>
          <a:schemeClr val="tx1"/>
        </a:solidFill>
        <a:latin typeface="+mn-lt"/>
        <a:ea typeface="+mn-ea"/>
        <a:cs typeface="+mn-cs"/>
      </a:defRPr>
    </a:lvl4pPr>
    <a:lvl5pPr marL="1969292" algn="l" defTabSz="984646" rtl="0" eaLnBrk="1" latinLnBrk="0" hangingPunct="1">
      <a:defRPr sz="1900" kern="1200">
        <a:solidFill>
          <a:schemeClr val="tx1"/>
        </a:solidFill>
        <a:latin typeface="+mn-lt"/>
        <a:ea typeface="+mn-ea"/>
        <a:cs typeface="+mn-cs"/>
      </a:defRPr>
    </a:lvl5pPr>
    <a:lvl6pPr marL="2461615" algn="l" defTabSz="984646" rtl="0" eaLnBrk="1" latinLnBrk="0" hangingPunct="1">
      <a:defRPr sz="1900" kern="1200">
        <a:solidFill>
          <a:schemeClr val="tx1"/>
        </a:solidFill>
        <a:latin typeface="+mn-lt"/>
        <a:ea typeface="+mn-ea"/>
        <a:cs typeface="+mn-cs"/>
      </a:defRPr>
    </a:lvl6pPr>
    <a:lvl7pPr marL="2953938" algn="l" defTabSz="984646" rtl="0" eaLnBrk="1" latinLnBrk="0" hangingPunct="1">
      <a:defRPr sz="1900" kern="1200">
        <a:solidFill>
          <a:schemeClr val="tx1"/>
        </a:solidFill>
        <a:latin typeface="+mn-lt"/>
        <a:ea typeface="+mn-ea"/>
        <a:cs typeface="+mn-cs"/>
      </a:defRPr>
    </a:lvl7pPr>
    <a:lvl8pPr marL="3446261" algn="l" defTabSz="984646" rtl="0" eaLnBrk="1" latinLnBrk="0" hangingPunct="1">
      <a:defRPr sz="1900" kern="1200">
        <a:solidFill>
          <a:schemeClr val="tx1"/>
        </a:solidFill>
        <a:latin typeface="+mn-lt"/>
        <a:ea typeface="+mn-ea"/>
        <a:cs typeface="+mn-cs"/>
      </a:defRPr>
    </a:lvl8pPr>
    <a:lvl9pPr marL="3938584" algn="l" defTabSz="984646"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41" autoAdjust="0"/>
  </p:normalViewPr>
  <p:slideViewPr>
    <p:cSldViewPr>
      <p:cViewPr varScale="1">
        <p:scale>
          <a:sx n="87" d="100"/>
          <a:sy n="87" d="100"/>
        </p:scale>
        <p:origin x="-654" y="-108"/>
      </p:cViewPr>
      <p:guideLst>
        <p:guide orient="horz" pos="1800"/>
        <p:guide pos="2880"/>
      </p:guideLst>
    </p:cSldViewPr>
  </p:slideViewPr>
  <p:notesTextViewPr>
    <p:cViewPr>
      <p:scale>
        <a:sx n="100" d="100"/>
        <a:sy n="100" d="100"/>
      </p:scale>
      <p:origin x="0" y="0"/>
    </p:cViewPr>
  </p:notesTextViewPr>
  <p:notesViewPr>
    <p:cSldViewPr>
      <p:cViewPr varScale="1">
        <p:scale>
          <a:sx n="85" d="100"/>
          <a:sy n="85" d="100"/>
        </p:scale>
        <p:origin x="-3138"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4" name="Нижний колонтитул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ru-RU"/>
          </a:p>
        </p:txBody>
      </p:sp>
    </p:spTree>
    <p:extLst>
      <p:ext uri="{BB962C8B-B14F-4D97-AF65-F5344CB8AC3E}">
        <p14:creationId xmlns:p14="http://schemas.microsoft.com/office/powerpoint/2010/main" val="3220568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CA26330-425E-43A8-8F6E-AD655B66B090}" type="datetimeFigureOut">
              <a:rPr lang="ru-RU" smtClean="0"/>
              <a:t>19.04.2012</a:t>
            </a:fld>
            <a:endParaRPr lang="ru-RU"/>
          </a:p>
        </p:txBody>
      </p:sp>
      <p:sp>
        <p:nvSpPr>
          <p:cNvPr id="4" name="Образ слайда 3"/>
          <p:cNvSpPr>
            <a:spLocks noGrp="1" noRot="1" noChangeAspect="1"/>
          </p:cNvSpPr>
          <p:nvPr>
            <p:ph type="sldImg" idx="2"/>
          </p:nvPr>
        </p:nvSpPr>
        <p:spPr>
          <a:xfrm>
            <a:off x="2514600" y="514350"/>
            <a:ext cx="4114800" cy="25717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42907BF8-FA13-45D7-8B00-9F0540AC03C0}" type="slidenum">
              <a:rPr lang="ru-RU" smtClean="0"/>
              <a:t>‹#›</a:t>
            </a:fld>
            <a:endParaRPr lang="ru-RU"/>
          </a:p>
        </p:txBody>
      </p:sp>
    </p:spTree>
    <p:extLst>
      <p:ext uri="{BB962C8B-B14F-4D97-AF65-F5344CB8AC3E}">
        <p14:creationId xmlns:p14="http://schemas.microsoft.com/office/powerpoint/2010/main" val="3090246978"/>
      </p:ext>
    </p:extLst>
  </p:cSld>
  <p:clrMap bg1="lt1" tx1="dk1" bg2="lt2" tx2="dk2" accent1="accent1" accent2="accent2" accent3="accent3" accent4="accent4" accent5="accent5" accent6="accent6" hlink="hlink" folHlink="folHlink"/>
  <p:notesStyle>
    <a:lvl1pPr marL="0" algn="l" defTabSz="984646" rtl="0" eaLnBrk="1" latinLnBrk="0" hangingPunct="1">
      <a:defRPr sz="1300" kern="1200">
        <a:solidFill>
          <a:schemeClr val="tx1"/>
        </a:solidFill>
        <a:latin typeface="+mn-lt"/>
        <a:ea typeface="+mn-ea"/>
        <a:cs typeface="+mn-cs"/>
      </a:defRPr>
    </a:lvl1pPr>
    <a:lvl2pPr marL="492323" algn="l" defTabSz="984646" rtl="0" eaLnBrk="1" latinLnBrk="0" hangingPunct="1">
      <a:defRPr sz="1300" kern="1200">
        <a:solidFill>
          <a:schemeClr val="tx1"/>
        </a:solidFill>
        <a:latin typeface="+mn-lt"/>
        <a:ea typeface="+mn-ea"/>
        <a:cs typeface="+mn-cs"/>
      </a:defRPr>
    </a:lvl2pPr>
    <a:lvl3pPr marL="984646" algn="l" defTabSz="984646" rtl="0" eaLnBrk="1" latinLnBrk="0" hangingPunct="1">
      <a:defRPr sz="1300" kern="1200">
        <a:solidFill>
          <a:schemeClr val="tx1"/>
        </a:solidFill>
        <a:latin typeface="+mn-lt"/>
        <a:ea typeface="+mn-ea"/>
        <a:cs typeface="+mn-cs"/>
      </a:defRPr>
    </a:lvl3pPr>
    <a:lvl4pPr marL="1476969" algn="l" defTabSz="984646" rtl="0" eaLnBrk="1" latinLnBrk="0" hangingPunct="1">
      <a:defRPr sz="1300" kern="1200">
        <a:solidFill>
          <a:schemeClr val="tx1"/>
        </a:solidFill>
        <a:latin typeface="+mn-lt"/>
        <a:ea typeface="+mn-ea"/>
        <a:cs typeface="+mn-cs"/>
      </a:defRPr>
    </a:lvl4pPr>
    <a:lvl5pPr marL="1969292" algn="l" defTabSz="984646" rtl="0" eaLnBrk="1" latinLnBrk="0" hangingPunct="1">
      <a:defRPr sz="1300" kern="1200">
        <a:solidFill>
          <a:schemeClr val="tx1"/>
        </a:solidFill>
        <a:latin typeface="+mn-lt"/>
        <a:ea typeface="+mn-ea"/>
        <a:cs typeface="+mn-cs"/>
      </a:defRPr>
    </a:lvl5pPr>
    <a:lvl6pPr marL="2461615" algn="l" defTabSz="984646" rtl="0" eaLnBrk="1" latinLnBrk="0" hangingPunct="1">
      <a:defRPr sz="1300" kern="1200">
        <a:solidFill>
          <a:schemeClr val="tx1"/>
        </a:solidFill>
        <a:latin typeface="+mn-lt"/>
        <a:ea typeface="+mn-ea"/>
        <a:cs typeface="+mn-cs"/>
      </a:defRPr>
    </a:lvl6pPr>
    <a:lvl7pPr marL="2953938" algn="l" defTabSz="984646" rtl="0" eaLnBrk="1" latinLnBrk="0" hangingPunct="1">
      <a:defRPr sz="1300" kern="1200">
        <a:solidFill>
          <a:schemeClr val="tx1"/>
        </a:solidFill>
        <a:latin typeface="+mn-lt"/>
        <a:ea typeface="+mn-ea"/>
        <a:cs typeface="+mn-cs"/>
      </a:defRPr>
    </a:lvl7pPr>
    <a:lvl8pPr marL="3446261" algn="l" defTabSz="984646" rtl="0" eaLnBrk="1" latinLnBrk="0" hangingPunct="1">
      <a:defRPr sz="1300" kern="1200">
        <a:solidFill>
          <a:schemeClr val="tx1"/>
        </a:solidFill>
        <a:latin typeface="+mn-lt"/>
        <a:ea typeface="+mn-ea"/>
        <a:cs typeface="+mn-cs"/>
      </a:defRPr>
    </a:lvl8pPr>
    <a:lvl9pPr marL="3938584" algn="l" defTabSz="98464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7" name="Номер слайда 6"/>
          <p:cNvSpPr>
            <a:spLocks noGrp="1"/>
          </p:cNvSpPr>
          <p:nvPr>
            <p:ph type="sldNum" sz="quarter" idx="10"/>
          </p:nvPr>
        </p:nvSpPr>
        <p:spPr/>
        <p:txBody>
          <a:bodyPr/>
          <a:lstStyle/>
          <a:p>
            <a:fld id="{61EE3FA4-E4B4-4969-9D76-0A4C147EB6E6}" type="slidenum">
              <a:rPr lang="ru-RU" smtClean="0"/>
              <a:t>1</a:t>
            </a:fld>
            <a:endParaRPr lang="ru-RU"/>
          </a:p>
        </p:txBody>
      </p:sp>
    </p:spTree>
    <p:extLst>
      <p:ext uri="{BB962C8B-B14F-4D97-AF65-F5344CB8AC3E}">
        <p14:creationId xmlns:p14="http://schemas.microsoft.com/office/powerpoint/2010/main" val="1739313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156336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156336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r>
              <a:rPr lang="en-US" dirty="0" smtClean="0"/>
              <a:t>http://technet.microsoft.com/en-us/library/hh831410.aspx</a:t>
            </a:r>
          </a:p>
          <a:p>
            <a:r>
              <a:rPr lang="en-US" dirty="0" smtClean="0"/>
              <a:t>http://www.thomasmaurer.ch/2011/09/hyper-v-version-3-kills-them-all/</a:t>
            </a:r>
          </a:p>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156336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en-US" dirty="0" smtClean="0">
              <a:effectLst/>
            </a:endParaRPr>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pPr marL="0" marR="0" indent="0" algn="l" defTabSz="984646" rtl="0" eaLnBrk="1" fontAlgn="auto" latinLnBrk="0" hangingPunct="1">
              <a:lnSpc>
                <a:spcPct val="100000"/>
              </a:lnSpc>
              <a:spcBef>
                <a:spcPts val="0"/>
              </a:spcBef>
              <a:spcAft>
                <a:spcPts val="0"/>
              </a:spcAft>
              <a:buClrTx/>
              <a:buSzTx/>
              <a:buFontTx/>
              <a:buNone/>
              <a:tabLst/>
              <a:defRPr/>
            </a:pPr>
            <a:r>
              <a:rPr lang="en-US" dirty="0" smtClean="0"/>
              <a:t>http://technet.microsoft.com/ru-ru/library/hh831435.aspx</a:t>
            </a:r>
            <a:endParaRPr lang="ru-RU" dirty="0" smtClean="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r>
              <a:rPr lang="en-US" dirty="0" smtClean="0"/>
              <a:t>http://technet.microsoft.com/ru-ru/library/hh831705.aspx</a:t>
            </a:r>
          </a:p>
          <a:p>
            <a:r>
              <a:rPr lang="en-US" dirty="0" smtClean="0"/>
              <a:t>http://technet.microsoft.com/en-us/library/hh848559.aspx</a:t>
            </a:r>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r>
              <a:rPr lang="en-US" dirty="0" smtClean="0"/>
              <a:t>http://technet.microsoft.com/ru-ru/library/hh831716.aspx</a:t>
            </a:r>
          </a:p>
          <a:p>
            <a:r>
              <a:rPr lang="en-US" dirty="0" smtClean="0"/>
              <a:t>http://www.hyper-v.nu/archives/pnoorderijk/2012/03/hyper-v-replica-powershell-cmdlets/</a:t>
            </a:r>
          </a:p>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r>
              <a:rPr lang="en-US" dirty="0" smtClean="0"/>
              <a:t>http://technet.microsoft.com/ru-ru/library/hh831656.aspx</a:t>
            </a:r>
          </a:p>
          <a:p>
            <a:endParaRPr lang="en-US" dirty="0" smtClean="0"/>
          </a:p>
          <a:p>
            <a:pPr marL="285750" indent="-285750">
              <a:buFont typeface="Wingdings" pitchFamily="2" charset="2"/>
              <a:buChar char="Ø"/>
            </a:pPr>
            <a:r>
              <a:rPr lang="en-US" sz="1400" dirty="0" smtClean="0"/>
              <a:t>Throughout most of the move operation, disk reads and writes go to the source virtual hard disk.</a:t>
            </a:r>
          </a:p>
          <a:p>
            <a:pPr marL="285750" indent="-285750">
              <a:buFont typeface="Wingdings" pitchFamily="2" charset="2"/>
              <a:buChar char="Ø"/>
            </a:pPr>
            <a:r>
              <a:rPr lang="en-US" sz="1400" dirty="0" smtClean="0"/>
              <a:t>While reads and writes occur on the source virtual hard disk, the disk contents are copied to the new destination virtual hard disk.</a:t>
            </a:r>
          </a:p>
          <a:p>
            <a:pPr marL="285750" indent="-285750">
              <a:buFont typeface="Wingdings" pitchFamily="2" charset="2"/>
              <a:buChar char="Ø"/>
            </a:pPr>
            <a:r>
              <a:rPr lang="en-US" sz="1400" dirty="0" smtClean="0"/>
              <a:t>After the initial disk copy is complete, disk writes are mirrored to both the source and destination virtual hard disks while outstanding disk changes are replicated.</a:t>
            </a:r>
          </a:p>
          <a:p>
            <a:pPr marL="285750" indent="-285750">
              <a:buFont typeface="Wingdings" pitchFamily="2" charset="2"/>
              <a:buChar char="Ø"/>
            </a:pPr>
            <a:r>
              <a:rPr lang="en-US" sz="1400" dirty="0" smtClean="0"/>
              <a:t>After the source and destination virtual hard disks are completely synchronized, the virtual machine switches over to using the destination virtual hard disk.</a:t>
            </a:r>
          </a:p>
          <a:p>
            <a:pPr marL="285750" indent="-285750">
              <a:buFont typeface="Wingdings" pitchFamily="2" charset="2"/>
              <a:buChar char="Ø"/>
            </a:pPr>
            <a:r>
              <a:rPr lang="en-US" sz="1400" dirty="0" smtClean="0"/>
              <a:t>The source virtual hard disk is deleted.</a:t>
            </a:r>
          </a:p>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156336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r>
              <a:rPr lang="en-US" dirty="0" smtClean="0"/>
              <a:t>http://blog.concurrency.com/infrastructure/importing-a-virtual-machine-in-windows-8-hyper-v/</a:t>
            </a:r>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156336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en-US" dirty="0" smtClean="0">
              <a:effectLst/>
            </a:endParaRPr>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r>
              <a:rPr lang="en-US" dirty="0" smtClean="0"/>
              <a:t>http://robertsmit.wordpress.com/2011/09/15/windows-8-cluster-update-cauw-cluster-aware-update-wizard/</a:t>
            </a:r>
          </a:p>
          <a:p>
            <a:r>
              <a:rPr lang="en-US" dirty="0" smtClean="0"/>
              <a:t>http://www.thomasmaurer.ch/2012/03/setup-windows-server-8-hyper-v-cluster/</a:t>
            </a:r>
          </a:p>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156336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1563362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156336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4600" y="514350"/>
            <a:ext cx="4114800" cy="2571750"/>
          </a:xfrm>
        </p:spPr>
      </p:sp>
      <p:sp>
        <p:nvSpPr>
          <p:cNvPr id="3" name="Заметки 2"/>
          <p:cNvSpPr>
            <a:spLocks noGrp="1"/>
          </p:cNvSpPr>
          <p:nvPr>
            <p:ph type="body" idx="1"/>
          </p:nvPr>
        </p:nvSpPr>
        <p:spPr/>
        <p:txBody>
          <a:bodyPr/>
          <a:lstStyle/>
          <a:p>
            <a:r>
              <a:rPr lang="en-US" dirty="0" smtClean="0"/>
              <a:t>http://terrytlslau.tls1.cc/2012/03/domain-controller-cloning-in-windows.html</a:t>
            </a:r>
          </a:p>
          <a:p>
            <a:endParaRPr lang="ru-RU" dirty="0" smtClean="0"/>
          </a:p>
          <a:p>
            <a:r>
              <a:rPr lang="en-US" dirty="0" smtClean="0">
                <a:effectLst/>
              </a:rPr>
              <a:t>AD DS has been virtualized for several years, but features present in most hypervisors can invalidate strong assumptions made by the Active Directory replication algorithms. Primarily, the logical clocks that are used by domain controllers to determine relative levels of convergence only go forward in time. In Windows Server “8” Beta, a virtual domain controller uses a unique identifier that is exposed by the hypervisor. This is called the virtual machine </a:t>
            </a:r>
            <a:r>
              <a:rPr lang="en-US" dirty="0" err="1" smtClean="0">
                <a:effectLst/>
              </a:rPr>
              <a:t>GenerationID</a:t>
            </a:r>
            <a:r>
              <a:rPr lang="en-US" dirty="0" smtClean="0">
                <a:effectLst/>
              </a:rPr>
              <a:t>. The virtual machine </a:t>
            </a:r>
            <a:r>
              <a:rPr lang="en-US" dirty="0" err="1" smtClean="0">
                <a:effectLst/>
              </a:rPr>
              <a:t>GenerationID</a:t>
            </a:r>
            <a:r>
              <a:rPr lang="en-US" dirty="0" smtClean="0">
                <a:effectLst/>
              </a:rPr>
              <a:t> changes whenever the virtual machine experiences an event that affects its position in time. The virtual machine </a:t>
            </a:r>
            <a:r>
              <a:rPr lang="en-US" dirty="0" err="1" smtClean="0">
                <a:effectLst/>
              </a:rPr>
              <a:t>GenerationID</a:t>
            </a:r>
            <a:r>
              <a:rPr lang="en-US" dirty="0" smtClean="0">
                <a:effectLst/>
              </a:rPr>
              <a:t> is exposed to the virtual machine’s address space within its BIOS, and it is made available to the operating system and applications through a driver in Windows Server “8” Beta.</a:t>
            </a:r>
          </a:p>
          <a:p>
            <a:r>
              <a:rPr lang="en-US" dirty="0" smtClean="0">
                <a:effectLst/>
              </a:rPr>
              <a:t>During boot and before completing any transaction, a virtual domain controller running Windows Server “8” Beta compares the current value of the virtual machine </a:t>
            </a:r>
            <a:r>
              <a:rPr lang="en-US" dirty="0" err="1" smtClean="0">
                <a:effectLst/>
              </a:rPr>
              <a:t>GenerationID</a:t>
            </a:r>
            <a:r>
              <a:rPr lang="en-US" dirty="0" smtClean="0">
                <a:effectLst/>
              </a:rPr>
              <a:t> against the value that it stored in the directory. A mismatch is interpreted as a “rollback” event, and the domain controller employs AD DS safeguards that are new in Windows Server “8” Beta. These safeguards allow the virtual domain controller to converge with other domain controllers, and they prevent the virtual domain controller from creating duplicate security principals. For Windows Server “8” Beta virtual domain controllers to gain this extra level of protection, the virtual domain controller must be hosted on a virtual machine </a:t>
            </a:r>
            <a:r>
              <a:rPr lang="en-US" dirty="0" err="1" smtClean="0">
                <a:effectLst/>
              </a:rPr>
              <a:t>GenerationID</a:t>
            </a:r>
            <a:r>
              <a:rPr lang="en-US" dirty="0" smtClean="0">
                <a:effectLst/>
              </a:rPr>
              <a:t>–aware hypervisor such as Windows Server “8” Beta with the </a:t>
            </a:r>
            <a:r>
              <a:rPr lang="en-US" dirty="0" err="1" smtClean="0">
                <a:effectLst/>
              </a:rPr>
              <a:t>HyperV</a:t>
            </a:r>
            <a:r>
              <a:rPr lang="en-US" dirty="0" smtClean="0">
                <a:effectLst/>
              </a:rPr>
              <a:t> role.</a:t>
            </a:r>
          </a:p>
          <a:p>
            <a:endParaRPr lang="ru-RU" dirty="0"/>
          </a:p>
        </p:txBody>
      </p:sp>
      <p:sp>
        <p:nvSpPr>
          <p:cNvPr id="5" name="Дата 4"/>
          <p:cNvSpPr>
            <a:spLocks noGrp="1"/>
          </p:cNvSpPr>
          <p:nvPr>
            <p:ph type="dt" idx="10"/>
          </p:nvPr>
        </p:nvSpPr>
        <p:spPr/>
        <p:txBody>
          <a:bodyPr/>
          <a:lstStyle/>
          <a:p>
            <a:endParaRPr lang="ru-RU"/>
          </a:p>
        </p:txBody>
      </p:sp>
      <p:sp>
        <p:nvSpPr>
          <p:cNvPr id="9" name="Нижний колонтитул 8"/>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58543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2" y="1775358"/>
            <a:ext cx="7772400" cy="122502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2" y="3238500"/>
            <a:ext cx="6400800" cy="1460500"/>
          </a:xfrm>
        </p:spPr>
        <p:txBody>
          <a:bodyPr/>
          <a:lstStyle>
            <a:lvl1pPr marL="0" indent="0" algn="ctr">
              <a:buNone/>
              <a:defRPr>
                <a:solidFill>
                  <a:schemeClr val="tx1">
                    <a:tint val="75000"/>
                  </a:schemeClr>
                </a:solidFill>
              </a:defRPr>
            </a:lvl1pPr>
            <a:lvl2pPr marL="492323" indent="0" algn="ctr">
              <a:buNone/>
              <a:defRPr>
                <a:solidFill>
                  <a:schemeClr val="tx1">
                    <a:tint val="75000"/>
                  </a:schemeClr>
                </a:solidFill>
              </a:defRPr>
            </a:lvl2pPr>
            <a:lvl3pPr marL="984646" indent="0" algn="ctr">
              <a:buNone/>
              <a:defRPr>
                <a:solidFill>
                  <a:schemeClr val="tx1">
                    <a:tint val="75000"/>
                  </a:schemeClr>
                </a:solidFill>
              </a:defRPr>
            </a:lvl3pPr>
            <a:lvl4pPr marL="1476969" indent="0" algn="ctr">
              <a:buNone/>
              <a:defRPr>
                <a:solidFill>
                  <a:schemeClr val="tx1">
                    <a:tint val="75000"/>
                  </a:schemeClr>
                </a:solidFill>
              </a:defRPr>
            </a:lvl4pPr>
            <a:lvl5pPr marL="1969292" indent="0" algn="ctr">
              <a:buNone/>
              <a:defRPr>
                <a:solidFill>
                  <a:schemeClr val="tx1">
                    <a:tint val="75000"/>
                  </a:schemeClr>
                </a:solidFill>
              </a:defRPr>
            </a:lvl5pPr>
            <a:lvl6pPr marL="2461615" indent="0" algn="ctr">
              <a:buNone/>
              <a:defRPr>
                <a:solidFill>
                  <a:schemeClr val="tx1">
                    <a:tint val="75000"/>
                  </a:schemeClr>
                </a:solidFill>
              </a:defRPr>
            </a:lvl6pPr>
            <a:lvl7pPr marL="2953938" indent="0" algn="ctr">
              <a:buNone/>
              <a:defRPr>
                <a:solidFill>
                  <a:schemeClr val="tx1">
                    <a:tint val="75000"/>
                  </a:schemeClr>
                </a:solidFill>
              </a:defRPr>
            </a:lvl7pPr>
            <a:lvl8pPr marL="3446261" indent="0" algn="ctr">
              <a:buNone/>
              <a:defRPr>
                <a:solidFill>
                  <a:schemeClr val="tx1">
                    <a:tint val="75000"/>
                  </a:schemeClr>
                </a:solidFill>
              </a:defRPr>
            </a:lvl8pPr>
            <a:lvl9pPr marL="393858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4" y="228869"/>
            <a:ext cx="2057401" cy="487627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3" y="228869"/>
            <a:ext cx="6019801" cy="487627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4" y="3672418"/>
            <a:ext cx="7772400" cy="1135062"/>
          </a:xfrm>
        </p:spPr>
        <p:txBody>
          <a:bodyPr anchor="t"/>
          <a:lstStyle>
            <a:lvl1pPr algn="l">
              <a:defRPr sz="4300" b="1" cap="all"/>
            </a:lvl1pPr>
          </a:lstStyle>
          <a:p>
            <a:r>
              <a:rPr lang="ru-RU" smtClean="0"/>
              <a:t>Образец заголовка</a:t>
            </a:r>
            <a:endParaRPr lang="ru-RU"/>
          </a:p>
        </p:txBody>
      </p:sp>
      <p:sp>
        <p:nvSpPr>
          <p:cNvPr id="3" name="Текст 2"/>
          <p:cNvSpPr>
            <a:spLocks noGrp="1"/>
          </p:cNvSpPr>
          <p:nvPr>
            <p:ph type="body" idx="1"/>
          </p:nvPr>
        </p:nvSpPr>
        <p:spPr>
          <a:xfrm>
            <a:off x="722314" y="2422264"/>
            <a:ext cx="7772400" cy="1250156"/>
          </a:xfrm>
        </p:spPr>
        <p:txBody>
          <a:bodyPr anchor="b"/>
          <a:lstStyle>
            <a:lvl1pPr marL="0" indent="0">
              <a:buNone/>
              <a:defRPr sz="2200">
                <a:solidFill>
                  <a:schemeClr val="tx1">
                    <a:tint val="75000"/>
                  </a:schemeClr>
                </a:solidFill>
              </a:defRPr>
            </a:lvl1pPr>
            <a:lvl2pPr marL="492323" indent="0">
              <a:buNone/>
              <a:defRPr sz="1900">
                <a:solidFill>
                  <a:schemeClr val="tx1">
                    <a:tint val="75000"/>
                  </a:schemeClr>
                </a:solidFill>
              </a:defRPr>
            </a:lvl2pPr>
            <a:lvl3pPr marL="984646" indent="0">
              <a:buNone/>
              <a:defRPr sz="1700">
                <a:solidFill>
                  <a:schemeClr val="tx1">
                    <a:tint val="75000"/>
                  </a:schemeClr>
                </a:solidFill>
              </a:defRPr>
            </a:lvl3pPr>
            <a:lvl4pPr marL="1476969" indent="0">
              <a:buNone/>
              <a:defRPr sz="1500">
                <a:solidFill>
                  <a:schemeClr val="tx1">
                    <a:tint val="75000"/>
                  </a:schemeClr>
                </a:solidFill>
              </a:defRPr>
            </a:lvl4pPr>
            <a:lvl5pPr marL="1969292" indent="0">
              <a:buNone/>
              <a:defRPr sz="1500">
                <a:solidFill>
                  <a:schemeClr val="tx1">
                    <a:tint val="75000"/>
                  </a:schemeClr>
                </a:solidFill>
              </a:defRPr>
            </a:lvl5pPr>
            <a:lvl6pPr marL="2461615" indent="0">
              <a:buNone/>
              <a:defRPr sz="1500">
                <a:solidFill>
                  <a:schemeClr val="tx1">
                    <a:tint val="75000"/>
                  </a:schemeClr>
                </a:solidFill>
              </a:defRPr>
            </a:lvl6pPr>
            <a:lvl7pPr marL="2953938" indent="0">
              <a:buNone/>
              <a:defRPr sz="1500">
                <a:solidFill>
                  <a:schemeClr val="tx1">
                    <a:tint val="75000"/>
                  </a:schemeClr>
                </a:solidFill>
              </a:defRPr>
            </a:lvl7pPr>
            <a:lvl8pPr marL="3446261" indent="0">
              <a:buNone/>
              <a:defRPr sz="1500">
                <a:solidFill>
                  <a:schemeClr val="tx1">
                    <a:tint val="75000"/>
                  </a:schemeClr>
                </a:solidFill>
              </a:defRPr>
            </a:lvl8pPr>
            <a:lvl9pPr marL="3938584" indent="0">
              <a:buNone/>
              <a:defRPr sz="1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19.04.2012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4" y="1333501"/>
            <a:ext cx="4038601" cy="3771636"/>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5" y="1333501"/>
            <a:ext cx="4038601" cy="3771636"/>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19.04.2012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279264"/>
            <a:ext cx="4040188" cy="533136"/>
          </a:xfrm>
        </p:spPr>
        <p:txBody>
          <a:bodyPr anchor="b"/>
          <a:lstStyle>
            <a:lvl1pPr marL="0" indent="0">
              <a:buNone/>
              <a:defRPr sz="2600" b="1"/>
            </a:lvl1pPr>
            <a:lvl2pPr marL="492323" indent="0">
              <a:buNone/>
              <a:defRPr sz="2200" b="1"/>
            </a:lvl2pPr>
            <a:lvl3pPr marL="984646" indent="0">
              <a:buNone/>
              <a:defRPr sz="1900" b="1"/>
            </a:lvl3pPr>
            <a:lvl4pPr marL="1476969" indent="0">
              <a:buNone/>
              <a:defRPr sz="1700" b="1"/>
            </a:lvl4pPr>
            <a:lvl5pPr marL="1969292" indent="0">
              <a:buNone/>
              <a:defRPr sz="1700" b="1"/>
            </a:lvl5pPr>
            <a:lvl6pPr marL="2461615" indent="0">
              <a:buNone/>
              <a:defRPr sz="1700" b="1"/>
            </a:lvl6pPr>
            <a:lvl7pPr marL="2953938" indent="0">
              <a:buNone/>
              <a:defRPr sz="1700" b="1"/>
            </a:lvl7pPr>
            <a:lvl8pPr marL="3446261" indent="0">
              <a:buNone/>
              <a:defRPr sz="1700" b="1"/>
            </a:lvl8pPr>
            <a:lvl9pPr marL="3938584" indent="0">
              <a:buNone/>
              <a:defRPr sz="1700" b="1"/>
            </a:lvl9pPr>
          </a:lstStyle>
          <a:p>
            <a:pPr lvl="0"/>
            <a:r>
              <a:rPr lang="ru-RU" smtClean="0"/>
              <a:t>Образец текста</a:t>
            </a:r>
          </a:p>
        </p:txBody>
      </p:sp>
      <p:sp>
        <p:nvSpPr>
          <p:cNvPr id="4" name="Содержимое 3"/>
          <p:cNvSpPr>
            <a:spLocks noGrp="1"/>
          </p:cNvSpPr>
          <p:nvPr>
            <p:ph sz="half" idx="2"/>
          </p:nvPr>
        </p:nvSpPr>
        <p:spPr>
          <a:xfrm>
            <a:off x="457200" y="1812397"/>
            <a:ext cx="4040188" cy="3292740"/>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1" y="1279264"/>
            <a:ext cx="4041774" cy="533136"/>
          </a:xfrm>
        </p:spPr>
        <p:txBody>
          <a:bodyPr anchor="b"/>
          <a:lstStyle>
            <a:lvl1pPr marL="0" indent="0">
              <a:buNone/>
              <a:defRPr sz="2600" b="1"/>
            </a:lvl1pPr>
            <a:lvl2pPr marL="492323" indent="0">
              <a:buNone/>
              <a:defRPr sz="2200" b="1"/>
            </a:lvl2pPr>
            <a:lvl3pPr marL="984646" indent="0">
              <a:buNone/>
              <a:defRPr sz="1900" b="1"/>
            </a:lvl3pPr>
            <a:lvl4pPr marL="1476969" indent="0">
              <a:buNone/>
              <a:defRPr sz="1700" b="1"/>
            </a:lvl4pPr>
            <a:lvl5pPr marL="1969292" indent="0">
              <a:buNone/>
              <a:defRPr sz="1700" b="1"/>
            </a:lvl5pPr>
            <a:lvl6pPr marL="2461615" indent="0">
              <a:buNone/>
              <a:defRPr sz="1700" b="1"/>
            </a:lvl6pPr>
            <a:lvl7pPr marL="2953938" indent="0">
              <a:buNone/>
              <a:defRPr sz="1700" b="1"/>
            </a:lvl7pPr>
            <a:lvl8pPr marL="3446261" indent="0">
              <a:buNone/>
              <a:defRPr sz="1700" b="1"/>
            </a:lvl8pPr>
            <a:lvl9pPr marL="3938584" indent="0">
              <a:buNone/>
              <a:defRPr sz="1700" b="1"/>
            </a:lvl9pPr>
          </a:lstStyle>
          <a:p>
            <a:pPr lvl="0"/>
            <a:r>
              <a:rPr lang="ru-RU" smtClean="0"/>
              <a:t>Образец текста</a:t>
            </a:r>
          </a:p>
        </p:txBody>
      </p:sp>
      <p:sp>
        <p:nvSpPr>
          <p:cNvPr id="6" name="Содержимое 5"/>
          <p:cNvSpPr>
            <a:spLocks noGrp="1"/>
          </p:cNvSpPr>
          <p:nvPr>
            <p:ph sz="quarter" idx="4"/>
          </p:nvPr>
        </p:nvSpPr>
        <p:spPr>
          <a:xfrm>
            <a:off x="4645031" y="1812397"/>
            <a:ext cx="4041774" cy="3292740"/>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19.04.2012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19.04.2012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19.04.2012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8" y="227544"/>
            <a:ext cx="3008313" cy="968376"/>
          </a:xfrm>
        </p:spPr>
        <p:txBody>
          <a:bodyPr anchor="b"/>
          <a:lstStyle>
            <a:lvl1pPr algn="l">
              <a:defRPr sz="2200" b="1"/>
            </a:lvl1pPr>
          </a:lstStyle>
          <a:p>
            <a:r>
              <a:rPr lang="ru-RU" smtClean="0"/>
              <a:t>Образец заголовка</a:t>
            </a:r>
            <a:endParaRPr lang="ru-RU"/>
          </a:p>
        </p:txBody>
      </p:sp>
      <p:sp>
        <p:nvSpPr>
          <p:cNvPr id="3" name="Содержимое 2"/>
          <p:cNvSpPr>
            <a:spLocks noGrp="1"/>
          </p:cNvSpPr>
          <p:nvPr>
            <p:ph idx="1"/>
          </p:nvPr>
        </p:nvSpPr>
        <p:spPr>
          <a:xfrm>
            <a:off x="3575055" y="227546"/>
            <a:ext cx="5111749" cy="4877594"/>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8" y="1195920"/>
            <a:ext cx="3008313" cy="3909219"/>
          </a:xfrm>
        </p:spPr>
        <p:txBody>
          <a:bodyPr/>
          <a:lstStyle>
            <a:lvl1pPr marL="0" indent="0">
              <a:buNone/>
              <a:defRPr sz="1500"/>
            </a:lvl1pPr>
            <a:lvl2pPr marL="492323" indent="0">
              <a:buNone/>
              <a:defRPr sz="1300"/>
            </a:lvl2pPr>
            <a:lvl3pPr marL="984646" indent="0">
              <a:buNone/>
              <a:defRPr sz="1100"/>
            </a:lvl3pPr>
            <a:lvl4pPr marL="1476969" indent="0">
              <a:buNone/>
              <a:defRPr sz="900"/>
            </a:lvl4pPr>
            <a:lvl5pPr marL="1969292" indent="0">
              <a:buNone/>
              <a:defRPr sz="900"/>
            </a:lvl5pPr>
            <a:lvl6pPr marL="2461615" indent="0">
              <a:buNone/>
              <a:defRPr sz="900"/>
            </a:lvl6pPr>
            <a:lvl7pPr marL="2953938" indent="0">
              <a:buNone/>
              <a:defRPr sz="900"/>
            </a:lvl7pPr>
            <a:lvl8pPr marL="3446261" indent="0">
              <a:buNone/>
              <a:defRPr sz="900"/>
            </a:lvl8pPr>
            <a:lvl9pPr marL="3938584"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1"/>
            <a:ext cx="5486400" cy="472282"/>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1792288" y="510646"/>
            <a:ext cx="5486400" cy="3429000"/>
          </a:xfrm>
        </p:spPr>
        <p:txBody>
          <a:bodyPr/>
          <a:lstStyle>
            <a:lvl1pPr marL="0" indent="0">
              <a:buNone/>
              <a:defRPr sz="3500"/>
            </a:lvl1pPr>
            <a:lvl2pPr marL="492323" indent="0">
              <a:buNone/>
              <a:defRPr sz="3000"/>
            </a:lvl2pPr>
            <a:lvl3pPr marL="984646" indent="0">
              <a:buNone/>
              <a:defRPr sz="2600"/>
            </a:lvl3pPr>
            <a:lvl4pPr marL="1476969" indent="0">
              <a:buNone/>
              <a:defRPr sz="2200"/>
            </a:lvl4pPr>
            <a:lvl5pPr marL="1969292" indent="0">
              <a:buNone/>
              <a:defRPr sz="2200"/>
            </a:lvl5pPr>
            <a:lvl6pPr marL="2461615" indent="0">
              <a:buNone/>
              <a:defRPr sz="2200"/>
            </a:lvl6pPr>
            <a:lvl7pPr marL="2953938" indent="0">
              <a:buNone/>
              <a:defRPr sz="2200"/>
            </a:lvl7pPr>
            <a:lvl8pPr marL="3446261" indent="0">
              <a:buNone/>
              <a:defRPr sz="2200"/>
            </a:lvl8pPr>
            <a:lvl9pPr marL="3938584" indent="0">
              <a:buNone/>
              <a:defRPr sz="2200"/>
            </a:lvl9pPr>
          </a:lstStyle>
          <a:p>
            <a:endParaRPr lang="ru-RU"/>
          </a:p>
        </p:txBody>
      </p:sp>
      <p:sp>
        <p:nvSpPr>
          <p:cNvPr id="4" name="Текст 3"/>
          <p:cNvSpPr>
            <a:spLocks noGrp="1"/>
          </p:cNvSpPr>
          <p:nvPr>
            <p:ph type="body" sz="half" idx="2"/>
          </p:nvPr>
        </p:nvSpPr>
        <p:spPr>
          <a:xfrm>
            <a:off x="1792288" y="4472785"/>
            <a:ext cx="5486400" cy="670719"/>
          </a:xfrm>
        </p:spPr>
        <p:txBody>
          <a:bodyPr/>
          <a:lstStyle>
            <a:lvl1pPr marL="0" indent="0">
              <a:buNone/>
              <a:defRPr sz="1500"/>
            </a:lvl1pPr>
            <a:lvl2pPr marL="492323" indent="0">
              <a:buNone/>
              <a:defRPr sz="1300"/>
            </a:lvl2pPr>
            <a:lvl3pPr marL="984646" indent="0">
              <a:buNone/>
              <a:defRPr sz="1100"/>
            </a:lvl3pPr>
            <a:lvl4pPr marL="1476969" indent="0">
              <a:buNone/>
              <a:defRPr sz="900"/>
            </a:lvl4pPr>
            <a:lvl5pPr marL="1969292" indent="0">
              <a:buNone/>
              <a:defRPr sz="900"/>
            </a:lvl5pPr>
            <a:lvl6pPr marL="2461615" indent="0">
              <a:buNone/>
              <a:defRPr sz="900"/>
            </a:lvl6pPr>
            <a:lvl7pPr marL="2953938" indent="0">
              <a:buNone/>
              <a:defRPr sz="900"/>
            </a:lvl7pPr>
            <a:lvl8pPr marL="3446261" indent="0">
              <a:buNone/>
              <a:defRPr sz="900"/>
            </a:lvl8pPr>
            <a:lvl9pPr marL="3938584"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28866"/>
            <a:ext cx="8229600" cy="952500"/>
          </a:xfrm>
          <a:prstGeom prst="rect">
            <a:avLst/>
          </a:prstGeom>
        </p:spPr>
        <p:txBody>
          <a:bodyPr vert="horz" lIns="98464" tIns="49233" rIns="98464" bIns="49233"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2" y="1333501"/>
            <a:ext cx="8229600" cy="3771636"/>
          </a:xfrm>
          <a:prstGeom prst="rect">
            <a:avLst/>
          </a:prstGeom>
        </p:spPr>
        <p:txBody>
          <a:bodyPr vert="horz" lIns="98464" tIns="49233" rIns="98464" bIns="4923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5296960"/>
            <a:ext cx="2133600" cy="304271"/>
          </a:xfrm>
          <a:prstGeom prst="rect">
            <a:avLst/>
          </a:prstGeom>
        </p:spPr>
        <p:txBody>
          <a:bodyPr vert="horz" lIns="98464" tIns="49233" rIns="98464" bIns="49233" rtlCol="0" anchor="ctr"/>
          <a:lstStyle>
            <a:lvl1pPr algn="l">
              <a:defRPr sz="1300">
                <a:solidFill>
                  <a:schemeClr val="tx1">
                    <a:tint val="75000"/>
                  </a:schemeClr>
                </a:solidFill>
              </a:defRPr>
            </a:lvl1pPr>
          </a:lstStyle>
          <a:p>
            <a:fld id="{B4C71EC6-210F-42DE-9C53-41977AD35B3D}" type="datetimeFigureOut">
              <a:rPr lang="ru-RU" smtClean="0"/>
              <a:t>19.04.2012</a:t>
            </a:fld>
            <a:endParaRPr lang="ru-RU"/>
          </a:p>
        </p:txBody>
      </p:sp>
      <p:sp>
        <p:nvSpPr>
          <p:cNvPr id="5" name="Нижний колонтитул 4"/>
          <p:cNvSpPr>
            <a:spLocks noGrp="1"/>
          </p:cNvSpPr>
          <p:nvPr>
            <p:ph type="ftr" sz="quarter" idx="3"/>
          </p:nvPr>
        </p:nvSpPr>
        <p:spPr>
          <a:xfrm>
            <a:off x="3124202" y="5296960"/>
            <a:ext cx="2895600" cy="304271"/>
          </a:xfrm>
          <a:prstGeom prst="rect">
            <a:avLst/>
          </a:prstGeom>
        </p:spPr>
        <p:txBody>
          <a:bodyPr vert="horz" lIns="98464" tIns="49233" rIns="98464" bIns="49233" rtlCol="0" anchor="ctr"/>
          <a:lstStyle>
            <a:lvl1pPr algn="ctr">
              <a:defRPr sz="13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5296960"/>
            <a:ext cx="2133600" cy="304271"/>
          </a:xfrm>
          <a:prstGeom prst="rect">
            <a:avLst/>
          </a:prstGeom>
        </p:spPr>
        <p:txBody>
          <a:bodyPr vert="horz" lIns="98464" tIns="49233" rIns="98464" bIns="49233" rtlCol="0" anchor="ctr"/>
          <a:lstStyle>
            <a:lvl1pPr algn="r">
              <a:defRPr sz="13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84646" rtl="0" eaLnBrk="1" latinLnBrk="0" hangingPunct="1">
        <a:spcBef>
          <a:spcPct val="0"/>
        </a:spcBef>
        <a:buNone/>
        <a:defRPr sz="4700" kern="1200">
          <a:solidFill>
            <a:schemeClr val="tx1"/>
          </a:solidFill>
          <a:latin typeface="+mj-lt"/>
          <a:ea typeface="+mj-ea"/>
          <a:cs typeface="+mj-cs"/>
        </a:defRPr>
      </a:lvl1pPr>
    </p:titleStyle>
    <p:bodyStyle>
      <a:lvl1pPr marL="369242" indent="-369242" algn="l" defTabSz="984646"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0025" indent="-307702" algn="l" defTabSz="984646"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30807" indent="-246162" algn="l" defTabSz="984646"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23130" indent="-246162" algn="l" defTabSz="984646"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15454" indent="-246162" algn="l" defTabSz="984646"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07776" indent="-246162" algn="l" defTabSz="98464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00099" indent="-246162" algn="l" defTabSz="98464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2423" indent="-246162" algn="l" defTabSz="98464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4746" indent="-246162" algn="l" defTabSz="984646"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ru-RU"/>
      </a:defPPr>
      <a:lvl1pPr marL="0" algn="l" defTabSz="984646" rtl="0" eaLnBrk="1" latinLnBrk="0" hangingPunct="1">
        <a:defRPr sz="1900" kern="1200">
          <a:solidFill>
            <a:schemeClr val="tx1"/>
          </a:solidFill>
          <a:latin typeface="+mn-lt"/>
          <a:ea typeface="+mn-ea"/>
          <a:cs typeface="+mn-cs"/>
        </a:defRPr>
      </a:lvl1pPr>
      <a:lvl2pPr marL="492323" algn="l" defTabSz="984646" rtl="0" eaLnBrk="1" latinLnBrk="0" hangingPunct="1">
        <a:defRPr sz="1900" kern="1200">
          <a:solidFill>
            <a:schemeClr val="tx1"/>
          </a:solidFill>
          <a:latin typeface="+mn-lt"/>
          <a:ea typeface="+mn-ea"/>
          <a:cs typeface="+mn-cs"/>
        </a:defRPr>
      </a:lvl2pPr>
      <a:lvl3pPr marL="984646" algn="l" defTabSz="984646" rtl="0" eaLnBrk="1" latinLnBrk="0" hangingPunct="1">
        <a:defRPr sz="1900" kern="1200">
          <a:solidFill>
            <a:schemeClr val="tx1"/>
          </a:solidFill>
          <a:latin typeface="+mn-lt"/>
          <a:ea typeface="+mn-ea"/>
          <a:cs typeface="+mn-cs"/>
        </a:defRPr>
      </a:lvl3pPr>
      <a:lvl4pPr marL="1476969" algn="l" defTabSz="984646" rtl="0" eaLnBrk="1" latinLnBrk="0" hangingPunct="1">
        <a:defRPr sz="1900" kern="1200">
          <a:solidFill>
            <a:schemeClr val="tx1"/>
          </a:solidFill>
          <a:latin typeface="+mn-lt"/>
          <a:ea typeface="+mn-ea"/>
          <a:cs typeface="+mn-cs"/>
        </a:defRPr>
      </a:lvl4pPr>
      <a:lvl5pPr marL="1969292" algn="l" defTabSz="984646" rtl="0" eaLnBrk="1" latinLnBrk="0" hangingPunct="1">
        <a:defRPr sz="1900" kern="1200">
          <a:solidFill>
            <a:schemeClr val="tx1"/>
          </a:solidFill>
          <a:latin typeface="+mn-lt"/>
          <a:ea typeface="+mn-ea"/>
          <a:cs typeface="+mn-cs"/>
        </a:defRPr>
      </a:lvl5pPr>
      <a:lvl6pPr marL="2461615" algn="l" defTabSz="984646" rtl="0" eaLnBrk="1" latinLnBrk="0" hangingPunct="1">
        <a:defRPr sz="1900" kern="1200">
          <a:solidFill>
            <a:schemeClr val="tx1"/>
          </a:solidFill>
          <a:latin typeface="+mn-lt"/>
          <a:ea typeface="+mn-ea"/>
          <a:cs typeface="+mn-cs"/>
        </a:defRPr>
      </a:lvl6pPr>
      <a:lvl7pPr marL="2953938" algn="l" defTabSz="984646" rtl="0" eaLnBrk="1" latinLnBrk="0" hangingPunct="1">
        <a:defRPr sz="1900" kern="1200">
          <a:solidFill>
            <a:schemeClr val="tx1"/>
          </a:solidFill>
          <a:latin typeface="+mn-lt"/>
          <a:ea typeface="+mn-ea"/>
          <a:cs typeface="+mn-cs"/>
        </a:defRPr>
      </a:lvl7pPr>
      <a:lvl8pPr marL="3446261" algn="l" defTabSz="984646" rtl="0" eaLnBrk="1" latinLnBrk="0" hangingPunct="1">
        <a:defRPr sz="1900" kern="1200">
          <a:solidFill>
            <a:schemeClr val="tx1"/>
          </a:solidFill>
          <a:latin typeface="+mn-lt"/>
          <a:ea typeface="+mn-ea"/>
          <a:cs typeface="+mn-cs"/>
        </a:defRPr>
      </a:lvl8pPr>
      <a:lvl9pPr marL="3938584" algn="l" defTabSz="98464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722313" y="3277547"/>
            <a:ext cx="7772400" cy="1860207"/>
          </a:xfrm>
        </p:spPr>
        <p:txBody>
          <a:bodyPr>
            <a:normAutofit/>
          </a:bodyPr>
          <a:lstStyle/>
          <a:p>
            <a:r>
              <a:rPr lang="ru-RU" sz="3600" dirty="0"/>
              <a:t>Windows </a:t>
            </a:r>
            <a:r>
              <a:rPr lang="en-US" sz="3600" dirty="0"/>
              <a:t>server </a:t>
            </a:r>
            <a:r>
              <a:rPr lang="ru-RU" sz="3600" dirty="0"/>
              <a:t>“8” </a:t>
            </a:r>
            <a:r>
              <a:rPr lang="en-US" sz="3600" dirty="0" smtClean="0"/>
              <a:t>beta</a:t>
            </a:r>
            <a:br>
              <a:rPr lang="en-US" sz="3600" dirty="0" smtClean="0"/>
            </a:br>
            <a:r>
              <a:rPr lang="ru-RU" sz="3600" dirty="0" smtClean="0"/>
              <a:t>Технический обзор</a:t>
            </a:r>
            <a:r>
              <a:rPr lang="en-US" sz="3100" dirty="0" smtClean="0"/>
              <a:t/>
            </a:r>
            <a:br>
              <a:rPr lang="en-US" sz="3100" dirty="0" smtClean="0"/>
            </a:br>
            <a:r>
              <a:rPr lang="ru-RU" sz="3100" dirty="0" smtClean="0"/>
              <a:t/>
            </a:r>
            <a:br>
              <a:rPr lang="ru-RU" sz="3100" dirty="0" smtClean="0"/>
            </a:br>
            <a:r>
              <a:rPr lang="en-US" sz="1200" b="0" dirty="0" smtClean="0"/>
              <a:t>MCP CLUB</a:t>
            </a:r>
            <a:r>
              <a:rPr lang="ru-RU" sz="1200" b="0" dirty="0" smtClean="0"/>
              <a:t>. </a:t>
            </a:r>
            <a:r>
              <a:rPr lang="ru-RU" sz="1200" b="0" dirty="0" err="1" smtClean="0"/>
              <a:t>пермь</a:t>
            </a:r>
            <a:r>
              <a:rPr lang="ru-RU" sz="1200" b="0" dirty="0" smtClean="0"/>
              <a:t>. Апрель 2012</a:t>
            </a:r>
            <a:endParaRPr lang="ru-RU" sz="1600" b="0" dirty="0"/>
          </a:p>
        </p:txBody>
      </p:sp>
      <p:sp>
        <p:nvSpPr>
          <p:cNvPr id="7" name="Подзаголовок 6"/>
          <p:cNvSpPr>
            <a:spLocks noGrp="1"/>
          </p:cNvSpPr>
          <p:nvPr>
            <p:ph type="body" idx="1"/>
          </p:nvPr>
        </p:nvSpPr>
        <p:spPr>
          <a:xfrm>
            <a:off x="722313" y="1907379"/>
            <a:ext cx="7772400" cy="1250156"/>
          </a:xfrm>
        </p:spPr>
        <p:txBody>
          <a:bodyPr>
            <a:normAutofit/>
          </a:bodyPr>
          <a:lstStyle/>
          <a:p>
            <a:r>
              <a:rPr lang="ru-RU" dirty="0" err="1" smtClean="0"/>
              <a:t>Горинов</a:t>
            </a:r>
            <a:r>
              <a:rPr lang="ru-RU" dirty="0" smtClean="0"/>
              <a:t> Максим</a:t>
            </a:r>
            <a:r>
              <a:rPr lang="en-US" dirty="0" smtClean="0"/>
              <a:t>:</a:t>
            </a:r>
            <a:r>
              <a:rPr lang="ru-RU" dirty="0" smtClean="0"/>
              <a:t> </a:t>
            </a:r>
            <a:r>
              <a:rPr lang="en-US" dirty="0" smtClean="0"/>
              <a:t>MCT, </a:t>
            </a:r>
            <a:r>
              <a:rPr lang="en-US" dirty="0" err="1" smtClean="0"/>
              <a:t>MCITP:Enterprise</a:t>
            </a:r>
            <a:r>
              <a:rPr lang="en-US" dirty="0" smtClean="0"/>
              <a:t> Administrator</a:t>
            </a:r>
            <a:endParaRPr lang="ru-RU" dirty="0"/>
          </a:p>
        </p:txBody>
      </p:sp>
      <p:sp>
        <p:nvSpPr>
          <p:cNvPr id="11" name="Прямоугольник 10"/>
          <p:cNvSpPr/>
          <p:nvPr/>
        </p:nvSpPr>
        <p:spPr>
          <a:xfrm>
            <a:off x="0" y="1"/>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endParaRPr lang="ru-RU"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Прямоугольник 11"/>
          <p:cNvSpPr/>
          <p:nvPr/>
        </p:nvSpPr>
        <p:spPr>
          <a:xfrm>
            <a:off x="0" y="5532023"/>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ru-RU" sz="1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М. К</a:t>
            </a:r>
            <a:r>
              <a:rPr lang="ru-RU"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l="8050" t="32517" r="8050" b="34965"/>
          <a:stretch/>
        </p:blipFill>
        <p:spPr>
          <a:xfrm>
            <a:off x="755576" y="409228"/>
            <a:ext cx="3269107" cy="641407"/>
          </a:xfrm>
          <a:prstGeom prst="rect">
            <a:avLst/>
          </a:prstGeom>
        </p:spPr>
      </p:pic>
    </p:spTree>
    <p:extLst>
      <p:ext uri="{BB962C8B-B14F-4D97-AF65-F5344CB8AC3E}">
        <p14:creationId xmlns:p14="http://schemas.microsoft.com/office/powerpoint/2010/main" val="460768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Active Directory</a:t>
            </a:r>
            <a:r>
              <a:rPr lang="en-US" sz="2400" dirty="0">
                <a:solidFill>
                  <a:schemeClr val="bg1"/>
                </a:solidFill>
                <a:ea typeface="Verdana" pitchFamily="34" charset="0"/>
                <a:cs typeface="Verdana" pitchFamily="34" charset="0"/>
              </a:rPr>
              <a:t>: Dynamic Access </a:t>
            </a:r>
            <a:r>
              <a:rPr lang="en-US" sz="2400" dirty="0" smtClean="0">
                <a:solidFill>
                  <a:schemeClr val="bg1"/>
                </a:solidFill>
                <a:ea typeface="Verdana" pitchFamily="34" charset="0"/>
                <a:cs typeface="Verdana" pitchFamily="34" charset="0"/>
              </a:rPr>
              <a:t>Control</a:t>
            </a:r>
            <a:endParaRPr lang="en-US" sz="2400" dirty="0">
              <a:solidFill>
                <a:schemeClr val="bg1"/>
              </a:solidFill>
              <a:ea typeface="Verdana" pitchFamily="34" charset="0"/>
              <a:cs typeface="Verdana" pitchFamily="34" charset="0"/>
            </a:endParaRPr>
          </a:p>
        </p:txBody>
      </p:sp>
      <p:sp>
        <p:nvSpPr>
          <p:cNvPr id="7" name="Прямоугольник 6"/>
          <p:cNvSpPr/>
          <p:nvPr/>
        </p:nvSpPr>
        <p:spPr>
          <a:xfrm>
            <a:off x="5292080" y="913284"/>
            <a:ext cx="3851920" cy="1892901"/>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marL="285750" indent="-285750">
              <a:spcAft>
                <a:spcPts val="600"/>
              </a:spcAft>
              <a:buFont typeface="Wingdings" pitchFamily="2" charset="2"/>
              <a:buChar char="Ø"/>
            </a:pPr>
            <a:r>
              <a:rPr lang="ru-RU" sz="1800" dirty="0" smtClean="0"/>
              <a:t>Новый движок аудита</a:t>
            </a:r>
          </a:p>
          <a:p>
            <a:pPr marL="285750" indent="-285750">
              <a:spcAft>
                <a:spcPts val="600"/>
              </a:spcAft>
              <a:buFont typeface="Wingdings" pitchFamily="2" charset="2"/>
              <a:buChar char="Ø"/>
            </a:pPr>
            <a:r>
              <a:rPr lang="ru-RU" sz="1800" dirty="0" smtClean="0"/>
              <a:t>Аудит доступа к файлам</a:t>
            </a:r>
          </a:p>
          <a:p>
            <a:pPr marL="285750" indent="-285750">
              <a:spcAft>
                <a:spcPts val="600"/>
              </a:spcAft>
              <a:buFont typeface="Wingdings" pitchFamily="2" charset="2"/>
              <a:buChar char="Ø"/>
            </a:pPr>
            <a:r>
              <a:rPr lang="ru-RU" sz="1800" dirty="0" smtClean="0"/>
              <a:t>Применение </a:t>
            </a:r>
            <a:r>
              <a:rPr lang="en-US" sz="1800" dirty="0" smtClean="0"/>
              <a:t>RMS </a:t>
            </a:r>
            <a:r>
              <a:rPr lang="ru-RU" sz="1800" dirty="0" smtClean="0"/>
              <a:t>шаблонов к </a:t>
            </a:r>
            <a:r>
              <a:rPr lang="ru-RU" sz="1800" dirty="0" smtClean="0"/>
              <a:t>файлам</a:t>
            </a:r>
            <a:endParaRPr lang="ru-RU" sz="1800" dirty="0" smtClean="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6" y="769269"/>
            <a:ext cx="5184574" cy="3540188"/>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7837" y="3001516"/>
            <a:ext cx="5648325" cy="2171700"/>
          </a:xfrm>
          <a:prstGeom prst="rect">
            <a:avLst/>
          </a:prstGeom>
          <a:ln w="3175">
            <a:solidFill>
              <a:schemeClr val="tx1"/>
            </a:solidFill>
          </a:ln>
        </p:spPr>
      </p:pic>
    </p:spTree>
    <p:extLst>
      <p:ext uri="{BB962C8B-B14F-4D97-AF65-F5344CB8AC3E}">
        <p14:creationId xmlns:p14="http://schemas.microsoft.com/office/powerpoint/2010/main" val="1579970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532023"/>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ru-RU" sz="1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М. К</a:t>
            </a:r>
            <a:r>
              <a:rPr lang="ru-RU"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9" name="Прямоугольник 8"/>
          <p:cNvSpPr/>
          <p:nvPr/>
        </p:nvSpPr>
        <p:spPr>
          <a:xfrm>
            <a:off x="0" y="-2451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latin typeface="+mj-lt"/>
                <a:ea typeface="Verdana" pitchFamily="34" charset="0"/>
                <a:cs typeface="Verdana" pitchFamily="34" charset="0"/>
              </a:rPr>
              <a:t>Windows Server “8”: Remote Desktop Services (RDS)</a:t>
            </a:r>
            <a:endParaRPr lang="en-US" sz="2400" dirty="0">
              <a:solidFill>
                <a:schemeClr val="bg1"/>
              </a:solidFill>
              <a:latin typeface="+mj-lt"/>
              <a:ea typeface="Verdana" pitchFamily="34" charset="0"/>
              <a:cs typeface="Verdana" pitchFamily="34" charset="0"/>
            </a:endParaRPr>
          </a:p>
        </p:txBody>
      </p:sp>
      <p:sp>
        <p:nvSpPr>
          <p:cNvPr id="10" name="Прямоугольник 9"/>
          <p:cNvSpPr/>
          <p:nvPr/>
        </p:nvSpPr>
        <p:spPr>
          <a:xfrm>
            <a:off x="251520" y="913284"/>
            <a:ext cx="8640960" cy="1512168"/>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342900" indent="-342900">
              <a:spcAft>
                <a:spcPts val="600"/>
              </a:spcAft>
              <a:buFont typeface="Wingdings" pitchFamily="2" charset="2"/>
              <a:buChar char="q"/>
            </a:pPr>
            <a:r>
              <a:rPr lang="ru-RU" sz="2000" dirty="0" smtClean="0"/>
              <a:t>Архитектура</a:t>
            </a:r>
          </a:p>
          <a:p>
            <a:pPr marL="342900" indent="-342900">
              <a:spcAft>
                <a:spcPts val="600"/>
              </a:spcAft>
              <a:buFont typeface="Wingdings" pitchFamily="2" charset="2"/>
              <a:buChar char="q"/>
            </a:pPr>
            <a:r>
              <a:rPr lang="en-US" sz="2000" dirty="0" smtClean="0"/>
              <a:t>VDI </a:t>
            </a:r>
            <a:r>
              <a:rPr lang="en-US" sz="2000" dirty="0"/>
              <a:t>Scenario-based Installation</a:t>
            </a:r>
          </a:p>
          <a:p>
            <a:pPr marL="342900" indent="-342900">
              <a:spcAft>
                <a:spcPts val="600"/>
              </a:spcAft>
              <a:buFont typeface="Wingdings" pitchFamily="2" charset="2"/>
              <a:buChar char="q"/>
            </a:pPr>
            <a:r>
              <a:rPr lang="en-US" sz="2000" dirty="0" smtClean="0"/>
              <a:t>RDS </a:t>
            </a:r>
            <a:r>
              <a:rPr lang="en-US" sz="2000" dirty="0"/>
              <a:t>Scenario-based Installation</a:t>
            </a:r>
            <a:endParaRPr lang="en-US" sz="2000" dirty="0" smtClean="0"/>
          </a:p>
          <a:p>
            <a:pPr marL="342900" indent="-342900">
              <a:spcAft>
                <a:spcPts val="600"/>
              </a:spcAft>
              <a:buFont typeface="Wingdings" pitchFamily="2" charset="2"/>
              <a:buChar char="q"/>
            </a:pPr>
            <a:r>
              <a:rPr lang="en-US" sz="2000" dirty="0" err="1" smtClean="0"/>
              <a:t>RemoteFX</a:t>
            </a:r>
            <a:endParaRPr lang="en-US" sz="2000" dirty="0" smtClean="0"/>
          </a:p>
        </p:txBody>
      </p:sp>
    </p:spTree>
    <p:extLst>
      <p:ext uri="{BB962C8B-B14F-4D97-AF65-F5344CB8AC3E}">
        <p14:creationId xmlns:p14="http://schemas.microsoft.com/office/powerpoint/2010/main" val="274013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RDS: </a:t>
            </a:r>
            <a:r>
              <a:rPr lang="ru-RU" sz="2400" dirty="0" smtClean="0">
                <a:solidFill>
                  <a:schemeClr val="bg1"/>
                </a:solidFill>
                <a:ea typeface="Verdana" pitchFamily="34" charset="0"/>
                <a:cs typeface="Verdana" pitchFamily="34" charset="0"/>
              </a:rPr>
              <a:t>Архитектура</a:t>
            </a:r>
            <a:endParaRPr lang="en-US" sz="2400" dirty="0">
              <a:solidFill>
                <a:schemeClr val="bg1"/>
              </a:solidFill>
              <a:ea typeface="Verdana" pitchFamily="34" charset="0"/>
              <a:cs typeface="Verdana" pitchFamily="34"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697260"/>
            <a:ext cx="6336704" cy="4782993"/>
          </a:xfrm>
          <a:prstGeom prst="rect">
            <a:avLst/>
          </a:prstGeom>
        </p:spPr>
      </p:pic>
    </p:spTree>
    <p:extLst>
      <p:ext uri="{BB962C8B-B14F-4D97-AF65-F5344CB8AC3E}">
        <p14:creationId xmlns:p14="http://schemas.microsoft.com/office/powerpoint/2010/main" val="3366175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RDS: VDI Scenario-based Installation</a:t>
            </a:r>
            <a:endParaRPr lang="en-US" sz="2400" dirty="0">
              <a:solidFill>
                <a:schemeClr val="bg1"/>
              </a:solidFill>
              <a:ea typeface="Verdana" pitchFamily="34" charset="0"/>
              <a:cs typeface="Verdana" pitchFamily="34" charset="0"/>
            </a:endParaRPr>
          </a:p>
        </p:txBody>
      </p:sp>
      <p:sp>
        <p:nvSpPr>
          <p:cNvPr id="6" name="Прямоугольник 5"/>
          <p:cNvSpPr/>
          <p:nvPr/>
        </p:nvSpPr>
        <p:spPr>
          <a:xfrm>
            <a:off x="5903562" y="1507058"/>
            <a:ext cx="3230872" cy="237102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spcAft>
                <a:spcPts val="600"/>
              </a:spcAft>
              <a:buFont typeface="Wingdings" pitchFamily="2" charset="2"/>
              <a:buChar char="Ø"/>
            </a:pPr>
            <a:r>
              <a:rPr lang="en-US" dirty="0" smtClean="0"/>
              <a:t>Standard Deployment</a:t>
            </a:r>
          </a:p>
          <a:p>
            <a:pPr marL="342900" indent="-342900">
              <a:spcAft>
                <a:spcPts val="600"/>
              </a:spcAft>
              <a:buFont typeface="Wingdings" pitchFamily="2" charset="2"/>
              <a:buChar char="Ø"/>
            </a:pPr>
            <a:r>
              <a:rPr lang="en-US" dirty="0" smtClean="0"/>
              <a:t>Quick Start</a:t>
            </a:r>
          </a:p>
          <a:p>
            <a:pPr marL="835223" lvl="1" indent="-342900">
              <a:spcAft>
                <a:spcPts val="600"/>
              </a:spcAft>
              <a:buFont typeface="Wingdings" pitchFamily="2" charset="2"/>
              <a:buChar char="§"/>
            </a:pPr>
            <a:r>
              <a:rPr lang="en-US" sz="1600" dirty="0"/>
              <a:t>RD Connection </a:t>
            </a:r>
            <a:r>
              <a:rPr lang="en-US" sz="1600" dirty="0" smtClean="0"/>
              <a:t>Broker</a:t>
            </a:r>
          </a:p>
          <a:p>
            <a:pPr marL="835223" lvl="1" indent="-342900">
              <a:spcAft>
                <a:spcPts val="600"/>
              </a:spcAft>
              <a:buFont typeface="Wingdings" pitchFamily="2" charset="2"/>
              <a:buChar char="§"/>
            </a:pPr>
            <a:r>
              <a:rPr lang="en-US" sz="1600" dirty="0" smtClean="0"/>
              <a:t>RD </a:t>
            </a:r>
            <a:r>
              <a:rPr lang="en-US" sz="1600" dirty="0"/>
              <a:t>Web </a:t>
            </a:r>
            <a:r>
              <a:rPr lang="en-US" sz="1600" dirty="0" smtClean="0"/>
              <a:t>Access</a:t>
            </a:r>
          </a:p>
          <a:p>
            <a:pPr marL="835223" lvl="1" indent="-342900">
              <a:spcAft>
                <a:spcPts val="600"/>
              </a:spcAft>
              <a:buFont typeface="Wingdings" pitchFamily="2" charset="2"/>
              <a:buChar char="§"/>
            </a:pPr>
            <a:r>
              <a:rPr lang="en-US" sz="1600" dirty="0" smtClean="0"/>
              <a:t>RD Virtualization Host</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769268"/>
            <a:ext cx="5724050" cy="4188693"/>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2382154"/>
            <a:ext cx="4211882" cy="3074127"/>
          </a:xfrm>
          <a:prstGeom prst="rect">
            <a:avLst/>
          </a:prstGeom>
        </p:spPr>
      </p:pic>
    </p:spTree>
    <p:extLst>
      <p:ext uri="{BB962C8B-B14F-4D97-AF65-F5344CB8AC3E}">
        <p14:creationId xmlns:p14="http://schemas.microsoft.com/office/powerpoint/2010/main" val="3422357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RDS: RDS Scenario-based Installation</a:t>
            </a:r>
            <a:endParaRPr lang="en-US" sz="2400" dirty="0">
              <a:solidFill>
                <a:schemeClr val="bg1"/>
              </a:solidFill>
              <a:ea typeface="Verdana" pitchFamily="34" charset="0"/>
              <a:cs typeface="Verdana" pitchFamily="34" charset="0"/>
            </a:endParaRPr>
          </a:p>
        </p:txBody>
      </p:sp>
      <p:sp>
        <p:nvSpPr>
          <p:cNvPr id="6" name="Прямоугольник 5"/>
          <p:cNvSpPr/>
          <p:nvPr/>
        </p:nvSpPr>
        <p:spPr>
          <a:xfrm>
            <a:off x="5892568" y="1422575"/>
            <a:ext cx="3251432" cy="237102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spcAft>
                <a:spcPts val="600"/>
              </a:spcAft>
              <a:buFont typeface="Wingdings" pitchFamily="2" charset="2"/>
              <a:buChar char="Ø"/>
            </a:pPr>
            <a:r>
              <a:rPr lang="en-US" dirty="0" smtClean="0"/>
              <a:t>Standard Deployment</a:t>
            </a:r>
          </a:p>
          <a:p>
            <a:pPr marL="342900" indent="-342900">
              <a:spcAft>
                <a:spcPts val="600"/>
              </a:spcAft>
              <a:buFont typeface="Wingdings" pitchFamily="2" charset="2"/>
              <a:buChar char="Ø"/>
            </a:pPr>
            <a:r>
              <a:rPr lang="en-US" dirty="0" smtClean="0"/>
              <a:t>Quick Start</a:t>
            </a:r>
          </a:p>
          <a:p>
            <a:pPr marL="835223" lvl="1" indent="-342900">
              <a:spcAft>
                <a:spcPts val="600"/>
              </a:spcAft>
              <a:buFont typeface="Wingdings" pitchFamily="2" charset="2"/>
              <a:buChar char="§"/>
            </a:pPr>
            <a:r>
              <a:rPr lang="en-US" sz="1600" dirty="0"/>
              <a:t>RD Connection </a:t>
            </a:r>
            <a:r>
              <a:rPr lang="en-US" sz="1600" dirty="0" smtClean="0"/>
              <a:t>Broker</a:t>
            </a:r>
          </a:p>
          <a:p>
            <a:pPr marL="835223" lvl="1" indent="-342900">
              <a:spcAft>
                <a:spcPts val="600"/>
              </a:spcAft>
              <a:buFont typeface="Wingdings" pitchFamily="2" charset="2"/>
              <a:buChar char="§"/>
            </a:pPr>
            <a:r>
              <a:rPr lang="en-US" sz="1600" dirty="0" smtClean="0"/>
              <a:t>RD </a:t>
            </a:r>
            <a:r>
              <a:rPr lang="en-US" sz="1600" dirty="0"/>
              <a:t>Web </a:t>
            </a:r>
            <a:r>
              <a:rPr lang="en-US" sz="1600" dirty="0" smtClean="0"/>
              <a:t>Access</a:t>
            </a:r>
          </a:p>
          <a:p>
            <a:pPr marL="835223" lvl="1" indent="-342900">
              <a:spcAft>
                <a:spcPts val="600"/>
              </a:spcAft>
              <a:buFont typeface="Wingdings" pitchFamily="2" charset="2"/>
              <a:buChar char="§"/>
            </a:pPr>
            <a:r>
              <a:rPr lang="en-US" sz="1600" dirty="0" smtClean="0"/>
              <a:t>RD </a:t>
            </a:r>
            <a:r>
              <a:rPr lang="en-US" sz="1600" dirty="0"/>
              <a:t>Session </a:t>
            </a:r>
            <a:r>
              <a:rPr lang="en-US" sz="1600" dirty="0" smtClean="0"/>
              <a:t>Host</a:t>
            </a:r>
          </a:p>
          <a:p>
            <a:pPr marL="835223" lvl="1" indent="-342900">
              <a:spcAft>
                <a:spcPts val="600"/>
              </a:spcAft>
              <a:buFont typeface="Wingdings" pitchFamily="2" charset="2"/>
              <a:buChar char="§"/>
            </a:pPr>
            <a:r>
              <a:rPr lang="en-US" sz="1600" dirty="0" err="1" smtClean="0"/>
              <a:t>RemoteAPP</a:t>
            </a:r>
            <a:r>
              <a:rPr lang="en-US" sz="1600" dirty="0" smtClean="0"/>
              <a:t> Publishing</a:t>
            </a:r>
            <a:endParaRPr lang="en-US" sz="16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769267"/>
            <a:ext cx="5256585" cy="384661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1" y="2692573"/>
            <a:ext cx="3598463" cy="2628565"/>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912" y="2703695"/>
            <a:ext cx="2621917" cy="2617443"/>
          </a:xfrm>
          <a:prstGeom prst="rect">
            <a:avLst/>
          </a:prstGeom>
        </p:spPr>
      </p:pic>
    </p:spTree>
    <p:extLst>
      <p:ext uri="{BB962C8B-B14F-4D97-AF65-F5344CB8AC3E}">
        <p14:creationId xmlns:p14="http://schemas.microsoft.com/office/powerpoint/2010/main" val="3726079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RDS: </a:t>
            </a:r>
            <a:r>
              <a:rPr lang="en-US" sz="2400" dirty="0" err="1" smtClean="0">
                <a:solidFill>
                  <a:schemeClr val="bg1"/>
                </a:solidFill>
                <a:ea typeface="Verdana" pitchFamily="34" charset="0"/>
                <a:cs typeface="Verdana" pitchFamily="34" charset="0"/>
              </a:rPr>
              <a:t>RemoteFX</a:t>
            </a:r>
            <a:endParaRPr lang="en-US" sz="2400" dirty="0">
              <a:solidFill>
                <a:schemeClr val="bg1"/>
              </a:solidFill>
              <a:ea typeface="Verdana" pitchFamily="34" charset="0"/>
              <a:cs typeface="Verdana" pitchFamily="34" charset="0"/>
            </a:endParaRPr>
          </a:p>
        </p:txBody>
      </p:sp>
      <p:sp>
        <p:nvSpPr>
          <p:cNvPr id="6" name="Прямоугольник 5"/>
          <p:cNvSpPr/>
          <p:nvPr/>
        </p:nvSpPr>
        <p:spPr>
          <a:xfrm>
            <a:off x="2267744" y="2923003"/>
            <a:ext cx="4536504" cy="1584176"/>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ru-RU" dirty="0"/>
              <a:t>Оптимизированная производительность для </a:t>
            </a:r>
            <a:r>
              <a:rPr lang="en-US" dirty="0"/>
              <a:t>WAN</a:t>
            </a:r>
          </a:p>
          <a:p>
            <a:pPr marL="835223" lvl="1" indent="-342900">
              <a:buFont typeface="Wingdings" pitchFamily="2" charset="2"/>
              <a:buChar char="§"/>
            </a:pPr>
            <a:r>
              <a:rPr lang="en-US" dirty="0" err="1"/>
              <a:t>RemoteFX</a:t>
            </a:r>
            <a:r>
              <a:rPr lang="en-US" dirty="0"/>
              <a:t> </a:t>
            </a:r>
            <a:r>
              <a:rPr lang="en-US" dirty="0" err="1"/>
              <a:t>Autodetect</a:t>
            </a:r>
            <a:r>
              <a:rPr lang="en-US" dirty="0"/>
              <a:t> </a:t>
            </a:r>
          </a:p>
          <a:p>
            <a:pPr marL="835223" lvl="1" indent="-342900">
              <a:buFont typeface="Wingdings" pitchFamily="2" charset="2"/>
              <a:buChar char="§"/>
            </a:pPr>
            <a:r>
              <a:rPr lang="en-US" dirty="0" err="1"/>
              <a:t>RemoteFX</a:t>
            </a:r>
            <a:r>
              <a:rPr lang="en-US" dirty="0"/>
              <a:t> Progressive Download</a:t>
            </a:r>
          </a:p>
          <a:p>
            <a:pPr marL="835223" lvl="1" indent="-342900">
              <a:buFont typeface="Wingdings" pitchFamily="2" charset="2"/>
              <a:buChar char="§"/>
            </a:pPr>
            <a:r>
              <a:rPr lang="en-US" dirty="0" err="1"/>
              <a:t>RemoteFX</a:t>
            </a:r>
            <a:r>
              <a:rPr lang="en-US" dirty="0"/>
              <a:t> Media Streaming</a:t>
            </a:r>
          </a:p>
        </p:txBody>
      </p:sp>
      <p:sp>
        <p:nvSpPr>
          <p:cNvPr id="8" name="Прямоугольник 7"/>
          <p:cNvSpPr/>
          <p:nvPr/>
        </p:nvSpPr>
        <p:spPr>
          <a:xfrm>
            <a:off x="2267744" y="4657700"/>
            <a:ext cx="4536504"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err="1"/>
              <a:t>Multitouch</a:t>
            </a:r>
            <a:r>
              <a:rPr lang="en-US" dirty="0"/>
              <a:t> Redirection</a:t>
            </a:r>
          </a:p>
        </p:txBody>
      </p:sp>
      <p:sp>
        <p:nvSpPr>
          <p:cNvPr id="9" name="Прямоугольник 8"/>
          <p:cNvSpPr/>
          <p:nvPr/>
        </p:nvSpPr>
        <p:spPr>
          <a:xfrm>
            <a:off x="2267744" y="985292"/>
            <a:ext cx="4536504" cy="1807400"/>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err="1"/>
              <a:t>RemoteFX</a:t>
            </a:r>
            <a:r>
              <a:rPr lang="en-US" dirty="0"/>
              <a:t> USB Redirection RDSH</a:t>
            </a:r>
          </a:p>
          <a:p>
            <a:pPr lvl="1"/>
            <a:r>
              <a:rPr lang="en-US" dirty="0"/>
              <a:t>All-in-One Printer</a:t>
            </a:r>
          </a:p>
          <a:p>
            <a:pPr lvl="1"/>
            <a:r>
              <a:rPr lang="en-US" dirty="0"/>
              <a:t>Scanner</a:t>
            </a:r>
          </a:p>
          <a:p>
            <a:pPr lvl="1"/>
            <a:r>
              <a:rPr lang="en-US" dirty="0"/>
              <a:t>Biometric</a:t>
            </a:r>
          </a:p>
          <a:p>
            <a:pPr lvl="1"/>
            <a:r>
              <a:rPr lang="en-US" dirty="0"/>
              <a:t>Webcam</a:t>
            </a:r>
          </a:p>
          <a:p>
            <a:pPr lvl="1"/>
            <a:r>
              <a:rPr lang="en-US" dirty="0"/>
              <a:t>VoIP</a:t>
            </a:r>
          </a:p>
        </p:txBody>
      </p:sp>
    </p:spTree>
    <p:extLst>
      <p:ext uri="{BB962C8B-B14F-4D97-AF65-F5344CB8AC3E}">
        <p14:creationId xmlns:p14="http://schemas.microsoft.com/office/powerpoint/2010/main" val="2483450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532023"/>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ru-RU" sz="1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М. К</a:t>
            </a:r>
            <a:r>
              <a:rPr lang="ru-RU"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9" name="Прямоугольник 8"/>
          <p:cNvSpPr/>
          <p:nvPr/>
        </p:nvSpPr>
        <p:spPr>
          <a:xfrm>
            <a:off x="0" y="-2451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latin typeface="+mj-lt"/>
                <a:ea typeface="Verdana" pitchFamily="34" charset="0"/>
                <a:cs typeface="Verdana" pitchFamily="34" charset="0"/>
              </a:rPr>
              <a:t>Windows Server “8</a:t>
            </a:r>
            <a:r>
              <a:rPr lang="en-US" sz="2400" dirty="0">
                <a:solidFill>
                  <a:schemeClr val="bg1"/>
                </a:solidFill>
                <a:latin typeface="+mj-lt"/>
                <a:ea typeface="Verdana" pitchFamily="34" charset="0"/>
                <a:cs typeface="Verdana" pitchFamily="34" charset="0"/>
              </a:rPr>
              <a:t>”: Server Core</a:t>
            </a:r>
          </a:p>
        </p:txBody>
      </p:sp>
      <p:sp>
        <p:nvSpPr>
          <p:cNvPr id="10" name="Прямоугольник 9"/>
          <p:cNvSpPr/>
          <p:nvPr/>
        </p:nvSpPr>
        <p:spPr>
          <a:xfrm>
            <a:off x="251520" y="913284"/>
            <a:ext cx="8640960" cy="244827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342900" indent="-342900">
              <a:spcAft>
                <a:spcPts val="600"/>
              </a:spcAft>
              <a:buFont typeface="Wingdings" pitchFamily="2" charset="2"/>
              <a:buChar char="q"/>
            </a:pPr>
            <a:r>
              <a:rPr lang="ru-RU" sz="2000" dirty="0" smtClean="0"/>
              <a:t>Архитектура</a:t>
            </a:r>
          </a:p>
          <a:p>
            <a:pPr marL="342900" indent="-342900">
              <a:spcAft>
                <a:spcPts val="600"/>
              </a:spcAft>
              <a:buFont typeface="Wingdings" pitchFamily="2" charset="2"/>
              <a:buChar char="q"/>
            </a:pPr>
            <a:r>
              <a:rPr lang="ru-RU" sz="2000" dirty="0" smtClean="0"/>
              <a:t>Поддерживаемые роли</a:t>
            </a:r>
          </a:p>
          <a:p>
            <a:pPr marL="342900" indent="-342900">
              <a:spcAft>
                <a:spcPts val="600"/>
              </a:spcAft>
              <a:buFont typeface="Wingdings" pitchFamily="2" charset="2"/>
              <a:buChar char="q"/>
            </a:pPr>
            <a:r>
              <a:rPr lang="en-US" sz="2000" dirty="0" smtClean="0"/>
              <a:t>Minimal </a:t>
            </a:r>
            <a:r>
              <a:rPr lang="en-US" sz="2000" dirty="0"/>
              <a:t>Server Interface</a:t>
            </a:r>
          </a:p>
          <a:p>
            <a:pPr marL="342900" indent="-342900">
              <a:spcAft>
                <a:spcPts val="600"/>
              </a:spcAft>
              <a:buFont typeface="Wingdings" pitchFamily="2" charset="2"/>
              <a:buChar char="q"/>
            </a:pPr>
            <a:r>
              <a:rPr lang="ru-RU" sz="2000" dirty="0"/>
              <a:t>Переключение между </a:t>
            </a:r>
            <a:r>
              <a:rPr lang="en-US" sz="2000" dirty="0"/>
              <a:t>GUI / </a:t>
            </a:r>
            <a:r>
              <a:rPr lang="en-US" sz="2000" dirty="0" smtClean="0"/>
              <a:t>Core</a:t>
            </a:r>
            <a:endParaRPr lang="ru-RU" sz="2000" dirty="0" smtClean="0"/>
          </a:p>
          <a:p>
            <a:pPr marL="342900" indent="-342900">
              <a:spcAft>
                <a:spcPts val="600"/>
              </a:spcAft>
              <a:buFont typeface="Wingdings" pitchFamily="2" charset="2"/>
              <a:buChar char="q"/>
            </a:pPr>
            <a:r>
              <a:rPr lang="ru-RU" sz="2000" dirty="0"/>
              <a:t>Переключение между GUI / </a:t>
            </a:r>
            <a:r>
              <a:rPr lang="ru-RU" sz="2000" dirty="0" err="1"/>
              <a:t>Core</a:t>
            </a:r>
            <a:r>
              <a:rPr lang="ru-RU" sz="2000" dirty="0"/>
              <a:t> через PS</a:t>
            </a:r>
          </a:p>
          <a:p>
            <a:pPr marL="342900" indent="-342900">
              <a:spcAft>
                <a:spcPts val="600"/>
              </a:spcAft>
              <a:buFont typeface="Wingdings" pitchFamily="2" charset="2"/>
              <a:buChar char="q"/>
            </a:pPr>
            <a:r>
              <a:rPr lang="ru-RU" sz="2000" dirty="0" smtClean="0"/>
              <a:t>Переключение </a:t>
            </a:r>
            <a:r>
              <a:rPr lang="ru-RU" sz="2000" dirty="0"/>
              <a:t>между </a:t>
            </a:r>
            <a:r>
              <a:rPr lang="en-US" sz="2000" dirty="0"/>
              <a:t>Core / GUI</a:t>
            </a:r>
          </a:p>
        </p:txBody>
      </p:sp>
    </p:spTree>
    <p:extLst>
      <p:ext uri="{BB962C8B-B14F-4D97-AF65-F5344CB8AC3E}">
        <p14:creationId xmlns:p14="http://schemas.microsoft.com/office/powerpoint/2010/main" val="1744970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Server Core: </a:t>
            </a:r>
            <a:r>
              <a:rPr lang="ru-RU" sz="2400" dirty="0" smtClean="0">
                <a:solidFill>
                  <a:schemeClr val="bg1"/>
                </a:solidFill>
                <a:ea typeface="Verdana" pitchFamily="34" charset="0"/>
                <a:cs typeface="Verdana" pitchFamily="34" charset="0"/>
              </a:rPr>
              <a:t>Архитектура</a:t>
            </a:r>
            <a:endParaRPr lang="en-US" sz="2400" dirty="0">
              <a:solidFill>
                <a:schemeClr val="bg1"/>
              </a:solidFill>
              <a:ea typeface="Verdana" pitchFamily="34" charset="0"/>
              <a:cs typeface="Verdana" pitchFamily="34" charset="0"/>
            </a:endParaRPr>
          </a:p>
        </p:txBody>
      </p:sp>
      <p:sp>
        <p:nvSpPr>
          <p:cNvPr id="21" name="Прямоугольник 20"/>
          <p:cNvSpPr/>
          <p:nvPr/>
        </p:nvSpPr>
        <p:spPr>
          <a:xfrm>
            <a:off x="5436096" y="1201316"/>
            <a:ext cx="3719992" cy="237102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spcAft>
                <a:spcPts val="600"/>
              </a:spcAft>
              <a:buFont typeface="Wingdings" pitchFamily="2" charset="2"/>
              <a:buChar char="Ø"/>
            </a:pPr>
            <a:r>
              <a:rPr lang="en-US" dirty="0" smtClean="0"/>
              <a:t>Server Core:</a:t>
            </a:r>
          </a:p>
          <a:p>
            <a:pPr marL="835223" lvl="1" indent="-342900">
              <a:spcAft>
                <a:spcPts val="600"/>
              </a:spcAft>
              <a:buFont typeface="Wingdings" pitchFamily="2" charset="2"/>
              <a:buChar char="§"/>
            </a:pPr>
            <a:r>
              <a:rPr lang="ru-RU" sz="1800" dirty="0"/>
              <a:t>М</a:t>
            </a:r>
            <a:r>
              <a:rPr lang="ru-RU" sz="1800" dirty="0" smtClean="0"/>
              <a:t>инимальная общая база для всех редакций </a:t>
            </a:r>
            <a:r>
              <a:rPr lang="en-US" sz="1800" dirty="0" smtClean="0"/>
              <a:t>Windows Server</a:t>
            </a:r>
            <a:endParaRPr lang="ru-RU" sz="1800" dirty="0" smtClean="0"/>
          </a:p>
          <a:p>
            <a:pPr marL="835223" lvl="1" indent="-342900">
              <a:spcAft>
                <a:spcPts val="600"/>
              </a:spcAft>
              <a:buFont typeface="Wingdings" pitchFamily="2" charset="2"/>
              <a:buChar char="§"/>
            </a:pPr>
            <a:r>
              <a:rPr lang="ru-RU" sz="1800" dirty="0" smtClean="0"/>
              <a:t>Рекомендуемая по умолчанию опция установки ОС</a:t>
            </a:r>
            <a:endParaRPr lang="en-US" dirty="0"/>
          </a:p>
        </p:txBody>
      </p:sp>
      <p:pic>
        <p:nvPicPr>
          <p:cNvPr id="22" name="Рисунок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35" y="769268"/>
            <a:ext cx="4439965" cy="3331695"/>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455" y="3217540"/>
            <a:ext cx="3719641" cy="2181785"/>
          </a:xfrm>
          <a:prstGeom prst="rect">
            <a:avLst/>
          </a:prstGeom>
          <a:ln w="3175">
            <a:solidFill>
              <a:schemeClr val="tx1"/>
            </a:solidFill>
          </a:ln>
        </p:spPr>
      </p:pic>
    </p:spTree>
    <p:extLst>
      <p:ext uri="{BB962C8B-B14F-4D97-AF65-F5344CB8AC3E}">
        <p14:creationId xmlns:p14="http://schemas.microsoft.com/office/powerpoint/2010/main" val="3029694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Server Core: </a:t>
            </a:r>
            <a:r>
              <a:rPr lang="ru-RU" sz="2400" dirty="0" smtClean="0">
                <a:solidFill>
                  <a:schemeClr val="bg1"/>
                </a:solidFill>
                <a:ea typeface="Verdana" pitchFamily="34" charset="0"/>
                <a:cs typeface="Verdana" pitchFamily="34" charset="0"/>
              </a:rPr>
              <a:t>Поддерживаемые роли</a:t>
            </a:r>
            <a:endParaRPr lang="en-US" sz="2400" dirty="0">
              <a:solidFill>
                <a:schemeClr val="bg1"/>
              </a:solidFill>
              <a:ea typeface="Verdana" pitchFamily="34" charset="0"/>
              <a:cs typeface="Verdana" pitchFamily="34" charset="0"/>
            </a:endParaRPr>
          </a:p>
        </p:txBody>
      </p:sp>
      <p:sp>
        <p:nvSpPr>
          <p:cNvPr id="10" name="Прямоугольник 9"/>
          <p:cNvSpPr/>
          <p:nvPr/>
        </p:nvSpPr>
        <p:spPr>
          <a:xfrm>
            <a:off x="1358055" y="1064343"/>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ADDS /ADCS / ADLDS / ADRMS</a:t>
            </a:r>
            <a:endParaRPr lang="en-US" dirty="0"/>
          </a:p>
        </p:txBody>
      </p:sp>
      <p:sp>
        <p:nvSpPr>
          <p:cNvPr id="12" name="Прямоугольник 11"/>
          <p:cNvSpPr/>
          <p:nvPr/>
        </p:nvSpPr>
        <p:spPr>
          <a:xfrm>
            <a:off x="1358055" y="1759742"/>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DHCP</a:t>
            </a:r>
            <a:endParaRPr lang="en-US" dirty="0"/>
          </a:p>
        </p:txBody>
      </p:sp>
      <p:sp>
        <p:nvSpPr>
          <p:cNvPr id="13" name="Прямоугольник 12"/>
          <p:cNvSpPr/>
          <p:nvPr/>
        </p:nvSpPr>
        <p:spPr>
          <a:xfrm>
            <a:off x="1358055" y="2469331"/>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DNS</a:t>
            </a:r>
            <a:endParaRPr lang="en-US" dirty="0"/>
          </a:p>
        </p:txBody>
      </p:sp>
      <p:sp>
        <p:nvSpPr>
          <p:cNvPr id="14" name="Прямоугольник 13"/>
          <p:cNvSpPr/>
          <p:nvPr/>
        </p:nvSpPr>
        <p:spPr>
          <a:xfrm>
            <a:off x="1358055" y="3198005"/>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File and Storage Services</a:t>
            </a:r>
            <a:endParaRPr lang="en-US" dirty="0"/>
          </a:p>
        </p:txBody>
      </p:sp>
      <p:sp>
        <p:nvSpPr>
          <p:cNvPr id="15" name="Прямоугольник 14"/>
          <p:cNvSpPr/>
          <p:nvPr/>
        </p:nvSpPr>
        <p:spPr>
          <a:xfrm>
            <a:off x="1358055" y="3937620"/>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Hyper-V</a:t>
            </a:r>
            <a:endParaRPr lang="en-US" dirty="0"/>
          </a:p>
        </p:txBody>
      </p:sp>
      <p:sp>
        <p:nvSpPr>
          <p:cNvPr id="16" name="Прямоугольник 15"/>
          <p:cNvSpPr/>
          <p:nvPr/>
        </p:nvSpPr>
        <p:spPr>
          <a:xfrm>
            <a:off x="4572000" y="3937620"/>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Print and Document Services</a:t>
            </a:r>
            <a:endParaRPr lang="en-US" dirty="0"/>
          </a:p>
        </p:txBody>
      </p:sp>
      <p:sp>
        <p:nvSpPr>
          <p:cNvPr id="17" name="Прямоугольник 16"/>
          <p:cNvSpPr/>
          <p:nvPr/>
        </p:nvSpPr>
        <p:spPr>
          <a:xfrm>
            <a:off x="4572000" y="1064343"/>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RRAS</a:t>
            </a:r>
            <a:endParaRPr lang="en-US" dirty="0"/>
          </a:p>
        </p:txBody>
      </p:sp>
      <p:sp>
        <p:nvSpPr>
          <p:cNvPr id="18" name="Прямоугольник 17"/>
          <p:cNvSpPr/>
          <p:nvPr/>
        </p:nvSpPr>
        <p:spPr>
          <a:xfrm>
            <a:off x="4572000" y="1760429"/>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Streaming Media Server</a:t>
            </a:r>
            <a:endParaRPr lang="en-US" dirty="0"/>
          </a:p>
        </p:txBody>
      </p:sp>
      <p:sp>
        <p:nvSpPr>
          <p:cNvPr id="19" name="Прямоугольник 18"/>
          <p:cNvSpPr/>
          <p:nvPr/>
        </p:nvSpPr>
        <p:spPr>
          <a:xfrm>
            <a:off x="4572000" y="2469331"/>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Web Server</a:t>
            </a:r>
            <a:endParaRPr lang="en-US" dirty="0"/>
          </a:p>
        </p:txBody>
      </p:sp>
      <p:sp>
        <p:nvSpPr>
          <p:cNvPr id="20" name="Прямоугольник 19"/>
          <p:cNvSpPr/>
          <p:nvPr/>
        </p:nvSpPr>
        <p:spPr>
          <a:xfrm>
            <a:off x="4572000" y="3198005"/>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WSUS</a:t>
            </a:r>
            <a:endParaRPr lang="en-US" dirty="0"/>
          </a:p>
        </p:txBody>
      </p:sp>
    </p:spTree>
    <p:extLst>
      <p:ext uri="{BB962C8B-B14F-4D97-AF65-F5344CB8AC3E}">
        <p14:creationId xmlns:p14="http://schemas.microsoft.com/office/powerpoint/2010/main" val="2923019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Server Core: Minimal Server Interface</a:t>
            </a:r>
            <a:endParaRPr lang="en-US" sz="2400" dirty="0">
              <a:solidFill>
                <a:schemeClr val="bg1"/>
              </a:solidFill>
              <a:ea typeface="Verdana" pitchFamily="34" charset="0"/>
              <a:cs typeface="Verdana" pitchFamily="34" charset="0"/>
            </a:endParaRPr>
          </a:p>
        </p:txBody>
      </p:sp>
      <p:sp>
        <p:nvSpPr>
          <p:cNvPr id="9" name="Прямоугольник 8"/>
          <p:cNvSpPr/>
          <p:nvPr/>
        </p:nvSpPr>
        <p:spPr>
          <a:xfrm>
            <a:off x="5580112" y="1129338"/>
            <a:ext cx="3563888" cy="2952327"/>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spcAft>
                <a:spcPts val="600"/>
              </a:spcAft>
              <a:buFont typeface="Wingdings" pitchFamily="2" charset="2"/>
              <a:buChar char="Ø"/>
            </a:pPr>
            <a:r>
              <a:rPr lang="en-US" dirty="0"/>
              <a:t>Minimal Server Interface (</a:t>
            </a:r>
            <a:r>
              <a:rPr lang="ru-RU" dirty="0"/>
              <a:t>исключает)</a:t>
            </a:r>
            <a:r>
              <a:rPr lang="en-US" dirty="0"/>
              <a:t>:</a:t>
            </a:r>
          </a:p>
          <a:p>
            <a:pPr marL="835223" lvl="1" indent="-342900">
              <a:spcAft>
                <a:spcPts val="600"/>
              </a:spcAft>
              <a:buFont typeface="Wingdings" pitchFamily="2" charset="2"/>
              <a:buChar char="§"/>
            </a:pPr>
            <a:r>
              <a:rPr lang="en-US" dirty="0"/>
              <a:t>IE</a:t>
            </a:r>
          </a:p>
          <a:p>
            <a:pPr marL="835223" lvl="1" indent="-342900">
              <a:spcAft>
                <a:spcPts val="600"/>
              </a:spcAft>
              <a:buFont typeface="Wingdings" pitchFamily="2" charset="2"/>
              <a:buChar char="§"/>
            </a:pPr>
            <a:r>
              <a:rPr lang="en-US" dirty="0"/>
              <a:t>Desktop</a:t>
            </a:r>
          </a:p>
          <a:p>
            <a:pPr marL="835223" lvl="1" indent="-342900">
              <a:spcAft>
                <a:spcPts val="600"/>
              </a:spcAft>
              <a:buFont typeface="Wingdings" pitchFamily="2" charset="2"/>
              <a:buChar char="§"/>
            </a:pPr>
            <a:r>
              <a:rPr lang="en-US" dirty="0"/>
              <a:t>Explorer</a:t>
            </a:r>
          </a:p>
          <a:p>
            <a:pPr marL="835223" lvl="1" indent="-342900">
              <a:spcAft>
                <a:spcPts val="600"/>
              </a:spcAft>
              <a:buFont typeface="Wingdings" pitchFamily="2" charset="2"/>
              <a:buChar char="§"/>
            </a:pPr>
            <a:r>
              <a:rPr lang="en-US" dirty="0"/>
              <a:t>Metro </a:t>
            </a:r>
            <a:r>
              <a:rPr lang="en-US" dirty="0" smtClean="0"/>
              <a:t>Apps support</a:t>
            </a:r>
            <a:endParaRPr lang="en-US" dirty="0"/>
          </a:p>
          <a:p>
            <a:pPr marL="835223" lvl="1" indent="-342900">
              <a:spcAft>
                <a:spcPts val="600"/>
              </a:spcAft>
              <a:buFont typeface="Wingdings" pitchFamily="2" charset="2"/>
              <a:buChar char="§"/>
            </a:pPr>
            <a:r>
              <a:rPr lang="en-US" dirty="0" smtClean="0"/>
              <a:t>Multimedia support</a:t>
            </a:r>
            <a:endParaRPr lang="en-US" dirty="0"/>
          </a:p>
          <a:p>
            <a:pPr marL="835223" lvl="1" indent="-342900">
              <a:spcAft>
                <a:spcPts val="600"/>
              </a:spcAft>
              <a:buFont typeface="Wingdings" pitchFamily="2" charset="2"/>
              <a:buChar char="§"/>
            </a:pPr>
            <a:r>
              <a:rPr lang="en-US" dirty="0"/>
              <a:t>Desktop Experience</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64" y="841336"/>
            <a:ext cx="5403947" cy="3528332"/>
          </a:xfrm>
          <a:prstGeom prst="rect">
            <a:avLst/>
          </a:prstGeom>
        </p:spPr>
      </p:pic>
    </p:spTree>
    <p:extLst>
      <p:ext uri="{BB962C8B-B14F-4D97-AF65-F5344CB8AC3E}">
        <p14:creationId xmlns:p14="http://schemas.microsoft.com/office/powerpoint/2010/main" val="1054341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ru-RU" sz="2400" dirty="0" smtClean="0">
                <a:solidFill>
                  <a:schemeClr val="bg1"/>
                </a:solidFill>
                <a:ea typeface="Verdana" pitchFamily="34" charset="0"/>
                <a:cs typeface="Verdana" pitchFamily="34" charset="0"/>
              </a:rPr>
              <a:t>Новые и улучшенные технологии в </a:t>
            </a:r>
            <a:r>
              <a:rPr lang="en-US" sz="2400" dirty="0" smtClean="0">
                <a:solidFill>
                  <a:schemeClr val="bg1"/>
                </a:solidFill>
                <a:ea typeface="Verdana" pitchFamily="34" charset="0"/>
                <a:cs typeface="Verdana" pitchFamily="34" charset="0"/>
              </a:rPr>
              <a:t>Windows Server “8”</a:t>
            </a:r>
            <a:endParaRPr lang="en-US" sz="2400" dirty="0">
              <a:solidFill>
                <a:schemeClr val="bg1"/>
              </a:solidFill>
              <a:ea typeface="Verdana" pitchFamily="34" charset="0"/>
              <a:cs typeface="Verdana" pitchFamily="34" charset="0"/>
            </a:endParaRPr>
          </a:p>
        </p:txBody>
      </p:sp>
      <p:sp>
        <p:nvSpPr>
          <p:cNvPr id="7" name="Прямоугольник 6"/>
          <p:cNvSpPr/>
          <p:nvPr/>
        </p:nvSpPr>
        <p:spPr>
          <a:xfrm>
            <a:off x="5652120" y="3561261"/>
            <a:ext cx="1728192" cy="839201"/>
          </a:xfrm>
          <a:prstGeom prst="rect">
            <a:avLst/>
          </a:prstGeom>
          <a:ln>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800" dirty="0" smtClean="0"/>
              <a:t>Server Core</a:t>
            </a:r>
            <a:endParaRPr lang="en-US" sz="1800" dirty="0"/>
          </a:p>
        </p:txBody>
      </p:sp>
      <p:sp>
        <p:nvSpPr>
          <p:cNvPr id="8" name="Прямоугольник 7"/>
          <p:cNvSpPr/>
          <p:nvPr/>
        </p:nvSpPr>
        <p:spPr>
          <a:xfrm>
            <a:off x="1451232" y="2425452"/>
            <a:ext cx="1728192" cy="839201"/>
          </a:xfrm>
          <a:prstGeom prst="rect">
            <a:avLst/>
          </a:prstGeom>
          <a:ln>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800" dirty="0" smtClean="0"/>
              <a:t>Remote Desktop Services</a:t>
            </a:r>
            <a:endParaRPr lang="en-US" sz="1800" dirty="0"/>
          </a:p>
        </p:txBody>
      </p:sp>
      <p:sp>
        <p:nvSpPr>
          <p:cNvPr id="9" name="Прямоугольник 8"/>
          <p:cNvSpPr/>
          <p:nvPr/>
        </p:nvSpPr>
        <p:spPr>
          <a:xfrm>
            <a:off x="1459585" y="3566361"/>
            <a:ext cx="1728192" cy="839201"/>
          </a:xfrm>
          <a:prstGeom prst="rect">
            <a:avLst/>
          </a:prstGeom>
          <a:ln>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800" dirty="0" smtClean="0"/>
              <a:t>Networking</a:t>
            </a:r>
            <a:endParaRPr lang="en-US" sz="1800" dirty="0"/>
          </a:p>
        </p:txBody>
      </p:sp>
      <p:sp>
        <p:nvSpPr>
          <p:cNvPr id="10" name="Прямоугольник 9"/>
          <p:cNvSpPr/>
          <p:nvPr/>
        </p:nvSpPr>
        <p:spPr>
          <a:xfrm>
            <a:off x="3563888" y="3561262"/>
            <a:ext cx="1728192" cy="839201"/>
          </a:xfrm>
          <a:prstGeom prst="rect">
            <a:avLst/>
          </a:prstGeom>
          <a:ln>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800" dirty="0" smtClean="0"/>
              <a:t>Management</a:t>
            </a:r>
            <a:endParaRPr lang="en-US" sz="1800" dirty="0"/>
          </a:p>
        </p:txBody>
      </p:sp>
      <p:sp>
        <p:nvSpPr>
          <p:cNvPr id="12" name="Прямоугольник 11"/>
          <p:cNvSpPr/>
          <p:nvPr/>
        </p:nvSpPr>
        <p:spPr>
          <a:xfrm>
            <a:off x="3563888" y="1345332"/>
            <a:ext cx="1728192" cy="839201"/>
          </a:xfrm>
          <a:prstGeom prst="rect">
            <a:avLst/>
          </a:prstGeom>
          <a:ln>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800" dirty="0" smtClean="0"/>
              <a:t>Hyper-V</a:t>
            </a:r>
            <a:endParaRPr lang="en-US" sz="1800" dirty="0"/>
          </a:p>
        </p:txBody>
      </p:sp>
      <p:sp>
        <p:nvSpPr>
          <p:cNvPr id="13" name="Прямоугольник 12"/>
          <p:cNvSpPr/>
          <p:nvPr/>
        </p:nvSpPr>
        <p:spPr>
          <a:xfrm>
            <a:off x="5652120" y="2425452"/>
            <a:ext cx="1728192" cy="839201"/>
          </a:xfrm>
          <a:prstGeom prst="rect">
            <a:avLst/>
          </a:prstGeom>
          <a:ln>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800" dirty="0" smtClean="0"/>
              <a:t>File and Storage Services</a:t>
            </a:r>
            <a:endParaRPr lang="en-US" sz="1800" dirty="0"/>
          </a:p>
        </p:txBody>
      </p:sp>
      <p:sp>
        <p:nvSpPr>
          <p:cNvPr id="14" name="Прямоугольник 13"/>
          <p:cNvSpPr/>
          <p:nvPr/>
        </p:nvSpPr>
        <p:spPr>
          <a:xfrm>
            <a:off x="5652120" y="1345332"/>
            <a:ext cx="1728192" cy="839201"/>
          </a:xfrm>
          <a:prstGeom prst="rect">
            <a:avLst/>
          </a:prstGeom>
          <a:ln>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800" dirty="0"/>
              <a:t>Failover Clustering</a:t>
            </a:r>
          </a:p>
        </p:txBody>
      </p:sp>
      <p:sp>
        <p:nvSpPr>
          <p:cNvPr id="15" name="Прямоугольник 14"/>
          <p:cNvSpPr/>
          <p:nvPr/>
        </p:nvSpPr>
        <p:spPr>
          <a:xfrm>
            <a:off x="1451232" y="1345332"/>
            <a:ext cx="1728192" cy="839201"/>
          </a:xfrm>
          <a:prstGeom prst="rect">
            <a:avLst/>
          </a:prstGeom>
          <a:ln>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800" dirty="0" smtClean="0"/>
              <a:t>Active Directory</a:t>
            </a:r>
            <a:endParaRPr lang="en-US" sz="1800"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6133" y="2337040"/>
            <a:ext cx="1023702" cy="1016024"/>
          </a:xfrm>
          <a:prstGeom prst="rect">
            <a:avLst/>
          </a:prstGeom>
        </p:spPr>
      </p:pic>
    </p:spTree>
    <p:extLst>
      <p:ext uri="{BB962C8B-B14F-4D97-AF65-F5344CB8AC3E}">
        <p14:creationId xmlns:p14="http://schemas.microsoft.com/office/powerpoint/2010/main" val="3270662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Server Core: </a:t>
            </a:r>
            <a:r>
              <a:rPr lang="ru-RU" sz="2400" dirty="0" smtClean="0">
                <a:solidFill>
                  <a:schemeClr val="bg1"/>
                </a:solidFill>
                <a:ea typeface="Verdana" pitchFamily="34" charset="0"/>
                <a:cs typeface="Verdana" pitchFamily="34" charset="0"/>
              </a:rPr>
              <a:t>Переключение между </a:t>
            </a:r>
            <a:r>
              <a:rPr lang="en-US" sz="2400" dirty="0" smtClean="0">
                <a:solidFill>
                  <a:schemeClr val="bg1"/>
                </a:solidFill>
                <a:ea typeface="Verdana" pitchFamily="34" charset="0"/>
                <a:cs typeface="Verdana" pitchFamily="34" charset="0"/>
              </a:rPr>
              <a:t>GUI / Core</a:t>
            </a:r>
            <a:endParaRPr lang="en-US" sz="2400" dirty="0">
              <a:solidFill>
                <a:schemeClr val="bg1"/>
              </a:solidFill>
              <a:ea typeface="Verdana" pitchFamily="34" charset="0"/>
              <a:cs typeface="Verdana" pitchFamily="34"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841277"/>
            <a:ext cx="4464496" cy="3251632"/>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1633364"/>
            <a:ext cx="4243189" cy="3102488"/>
          </a:xfrm>
          <a:prstGeom prst="rect">
            <a:avLst/>
          </a:prstGeom>
        </p:spPr>
      </p:pic>
      <p:sp>
        <p:nvSpPr>
          <p:cNvPr id="9" name="Прямоугольник 8"/>
          <p:cNvSpPr/>
          <p:nvPr/>
        </p:nvSpPr>
        <p:spPr>
          <a:xfrm>
            <a:off x="5364088" y="1403831"/>
            <a:ext cx="3563888" cy="2029733"/>
          </a:xfrm>
          <a:prstGeom prst="rect">
            <a:avLst/>
          </a:prstGeom>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spcAft>
                <a:spcPts val="600"/>
              </a:spcAft>
              <a:buFont typeface="Wingdings" pitchFamily="2" charset="2"/>
              <a:buChar char="§"/>
            </a:pPr>
            <a:r>
              <a:rPr lang="ru-RU" dirty="0"/>
              <a:t>Удалить только </a:t>
            </a:r>
            <a:r>
              <a:rPr lang="en-US" dirty="0"/>
              <a:t>Server Graphical </a:t>
            </a:r>
            <a:r>
              <a:rPr lang="en-US" dirty="0" smtClean="0"/>
              <a:t>Shell</a:t>
            </a:r>
            <a:r>
              <a:rPr lang="ru-RU" dirty="0" smtClean="0"/>
              <a:t> = </a:t>
            </a:r>
            <a:r>
              <a:rPr lang="en-US" b="1" dirty="0" smtClean="0"/>
              <a:t>Minimal Server Interface</a:t>
            </a:r>
            <a:endParaRPr lang="en-US" b="1" dirty="0"/>
          </a:p>
          <a:p>
            <a:pPr marL="342900" indent="-342900">
              <a:spcAft>
                <a:spcPts val="600"/>
              </a:spcAft>
              <a:buFont typeface="Wingdings" pitchFamily="2" charset="2"/>
              <a:buChar char="§"/>
            </a:pPr>
            <a:r>
              <a:rPr lang="ru-RU" dirty="0" smtClean="0"/>
              <a:t>Удалить </a:t>
            </a:r>
            <a:r>
              <a:rPr lang="en-US" dirty="0" smtClean="0"/>
              <a:t>Server Graphical Shell </a:t>
            </a:r>
            <a:r>
              <a:rPr lang="en-US" dirty="0"/>
              <a:t>+</a:t>
            </a:r>
            <a:r>
              <a:rPr lang="en-US" dirty="0" smtClean="0"/>
              <a:t> Graphical Management Tools + WoW64 = </a:t>
            </a:r>
            <a:r>
              <a:rPr lang="en-US" b="1" dirty="0" smtClean="0"/>
              <a:t>Server Core</a:t>
            </a:r>
          </a:p>
        </p:txBody>
      </p:sp>
    </p:spTree>
    <p:extLst>
      <p:ext uri="{BB962C8B-B14F-4D97-AF65-F5344CB8AC3E}">
        <p14:creationId xmlns:p14="http://schemas.microsoft.com/office/powerpoint/2010/main" val="1696333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Server Core: </a:t>
            </a:r>
            <a:r>
              <a:rPr lang="ru-RU" sz="2400" dirty="0" smtClean="0">
                <a:solidFill>
                  <a:schemeClr val="bg1"/>
                </a:solidFill>
                <a:ea typeface="Verdana" pitchFamily="34" charset="0"/>
                <a:cs typeface="Verdana" pitchFamily="34" charset="0"/>
              </a:rPr>
              <a:t>Переключение между </a:t>
            </a:r>
            <a:r>
              <a:rPr lang="en-US" sz="2400" dirty="0" smtClean="0">
                <a:solidFill>
                  <a:schemeClr val="bg1"/>
                </a:solidFill>
                <a:ea typeface="Verdana" pitchFamily="34" charset="0"/>
                <a:cs typeface="Verdana" pitchFamily="34" charset="0"/>
              </a:rPr>
              <a:t>GUI / Core</a:t>
            </a:r>
            <a:r>
              <a:rPr lang="ru-RU" sz="2400" dirty="0" smtClean="0">
                <a:solidFill>
                  <a:schemeClr val="bg1"/>
                </a:solidFill>
                <a:ea typeface="Verdana" pitchFamily="34" charset="0"/>
                <a:cs typeface="Verdana" pitchFamily="34" charset="0"/>
              </a:rPr>
              <a:t> через </a:t>
            </a:r>
            <a:r>
              <a:rPr lang="en-US" sz="2400" dirty="0" smtClean="0">
                <a:solidFill>
                  <a:schemeClr val="bg1"/>
                </a:solidFill>
                <a:ea typeface="Verdana" pitchFamily="34" charset="0"/>
                <a:cs typeface="Verdana" pitchFamily="34" charset="0"/>
              </a:rPr>
              <a:t>PS</a:t>
            </a:r>
            <a:endParaRPr lang="en-US" sz="2400" dirty="0">
              <a:solidFill>
                <a:schemeClr val="bg1"/>
              </a:solidFill>
              <a:ea typeface="Verdana" pitchFamily="34" charset="0"/>
              <a:cs typeface="Verdana" pitchFamily="34" charset="0"/>
            </a:endParaRPr>
          </a:p>
        </p:txBody>
      </p:sp>
      <p:sp>
        <p:nvSpPr>
          <p:cNvPr id="9" name="Прямоугольник 8"/>
          <p:cNvSpPr/>
          <p:nvPr/>
        </p:nvSpPr>
        <p:spPr>
          <a:xfrm>
            <a:off x="1079612" y="3289744"/>
            <a:ext cx="6984776" cy="576064"/>
          </a:xfrm>
          <a:prstGeom prst="rect">
            <a:avLst/>
          </a:prstGeom>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spcAft>
                <a:spcPts val="600"/>
              </a:spcAft>
              <a:buFont typeface="Wingdings" pitchFamily="2" charset="2"/>
              <a:buChar char="§"/>
            </a:pPr>
            <a:r>
              <a:rPr lang="en-US" dirty="0"/>
              <a:t>Uninstall-</a:t>
            </a:r>
            <a:r>
              <a:rPr lang="en-US" dirty="0" err="1"/>
              <a:t>WindowsFeature</a:t>
            </a:r>
            <a:r>
              <a:rPr lang="en-US" dirty="0"/>
              <a:t> Server-</a:t>
            </a:r>
            <a:r>
              <a:rPr lang="en-US" dirty="0" err="1"/>
              <a:t>Gui</a:t>
            </a:r>
            <a:r>
              <a:rPr lang="en-US" dirty="0"/>
              <a:t>-</a:t>
            </a:r>
            <a:r>
              <a:rPr lang="en-US" dirty="0" err="1"/>
              <a:t>Mgmt</a:t>
            </a:r>
            <a:r>
              <a:rPr lang="en-US" dirty="0"/>
              <a:t>-Infra –Restart</a:t>
            </a:r>
            <a:endParaRPr lang="en-US" b="1" dirty="0" smtClean="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086"/>
            <a:ext cx="9144000" cy="2295446"/>
          </a:xfrm>
          <a:prstGeom prst="rect">
            <a:avLst/>
          </a:prstGeom>
        </p:spPr>
      </p:pic>
    </p:spTree>
    <p:extLst>
      <p:ext uri="{BB962C8B-B14F-4D97-AF65-F5344CB8AC3E}">
        <p14:creationId xmlns:p14="http://schemas.microsoft.com/office/powerpoint/2010/main" val="2856675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Server Core: </a:t>
            </a:r>
            <a:r>
              <a:rPr lang="ru-RU" sz="2400" dirty="0" smtClean="0">
                <a:solidFill>
                  <a:schemeClr val="bg1"/>
                </a:solidFill>
                <a:ea typeface="Verdana" pitchFamily="34" charset="0"/>
                <a:cs typeface="Verdana" pitchFamily="34" charset="0"/>
              </a:rPr>
              <a:t>Переключение между </a:t>
            </a:r>
            <a:r>
              <a:rPr lang="en-US" sz="2400" dirty="0" smtClean="0">
                <a:solidFill>
                  <a:schemeClr val="bg1"/>
                </a:solidFill>
                <a:ea typeface="Verdana" pitchFamily="34" charset="0"/>
                <a:cs typeface="Verdana" pitchFamily="34" charset="0"/>
              </a:rPr>
              <a:t>Core / GUI</a:t>
            </a:r>
            <a:endParaRPr lang="en-US" sz="2400" dirty="0">
              <a:solidFill>
                <a:schemeClr val="bg1"/>
              </a:solidFill>
              <a:ea typeface="Verdana" pitchFamily="34" charset="0"/>
              <a:cs typeface="Verdana" pitchFamily="34"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69" y="841276"/>
            <a:ext cx="5982132" cy="3154842"/>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9627" y="2014581"/>
            <a:ext cx="4526629" cy="3435207"/>
          </a:xfrm>
          <a:prstGeom prst="rect">
            <a:avLst/>
          </a:prstGeom>
        </p:spPr>
      </p:pic>
      <p:sp>
        <p:nvSpPr>
          <p:cNvPr id="9" name="Прямоугольник 8"/>
          <p:cNvSpPr/>
          <p:nvPr/>
        </p:nvSpPr>
        <p:spPr>
          <a:xfrm>
            <a:off x="5328592" y="2569468"/>
            <a:ext cx="3563888" cy="2088232"/>
          </a:xfrm>
          <a:prstGeom prst="rect">
            <a:avLst/>
          </a:prstGeom>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marL="457200" indent="-457200">
              <a:spcAft>
                <a:spcPts val="600"/>
              </a:spcAft>
              <a:buFont typeface="+mj-lt"/>
              <a:buAutoNum type="arabicPeriod"/>
            </a:pPr>
            <a:r>
              <a:rPr lang="en-US" i="1" dirty="0" smtClean="0"/>
              <a:t>Import-Module</a:t>
            </a:r>
            <a:r>
              <a:rPr lang="en-US" dirty="0" smtClean="0"/>
              <a:t> </a:t>
            </a:r>
            <a:r>
              <a:rPr lang="en-US" dirty="0" err="1" smtClean="0"/>
              <a:t>ServerManager</a:t>
            </a:r>
            <a:endParaRPr lang="en-US" dirty="0" smtClean="0"/>
          </a:p>
          <a:p>
            <a:pPr marL="457200" indent="-457200">
              <a:spcAft>
                <a:spcPts val="600"/>
              </a:spcAft>
              <a:buFont typeface="+mj-lt"/>
              <a:buAutoNum type="arabicPeriod"/>
            </a:pPr>
            <a:r>
              <a:rPr lang="en-US" i="1" dirty="0"/>
              <a:t>Add-</a:t>
            </a:r>
            <a:r>
              <a:rPr lang="en-US" i="1" dirty="0" err="1"/>
              <a:t>WindowsFeature</a:t>
            </a:r>
            <a:r>
              <a:rPr lang="en-US" dirty="0"/>
              <a:t> -Name 'Server-</a:t>
            </a:r>
            <a:r>
              <a:rPr lang="en-US" dirty="0" err="1"/>
              <a:t>Gui</a:t>
            </a:r>
            <a:r>
              <a:rPr lang="en-US" dirty="0"/>
              <a:t>-Shell' </a:t>
            </a:r>
            <a:r>
              <a:rPr lang="en-US" dirty="0" smtClean="0"/>
              <a:t>–Restart</a:t>
            </a:r>
            <a:r>
              <a:rPr lang="ru-RU" dirty="0"/>
              <a:t> </a:t>
            </a:r>
            <a:r>
              <a:rPr lang="ru-RU" sz="1600" dirty="0" smtClean="0"/>
              <a:t>(</a:t>
            </a:r>
            <a:r>
              <a:rPr lang="en-US" sz="1600" i="1" dirty="0" smtClean="0"/>
              <a:t>Add-</a:t>
            </a:r>
            <a:r>
              <a:rPr lang="en-US" sz="1600" i="1" dirty="0" err="1" smtClean="0"/>
              <a:t>WindowsFeature</a:t>
            </a:r>
            <a:r>
              <a:rPr lang="en-US" sz="1600" dirty="0" smtClean="0"/>
              <a:t> </a:t>
            </a:r>
            <a:r>
              <a:rPr lang="en-US" sz="1600" dirty="0"/>
              <a:t>-Name </a:t>
            </a:r>
            <a:r>
              <a:rPr lang="en-US" sz="1600" dirty="0" smtClean="0"/>
              <a:t>Server-</a:t>
            </a:r>
            <a:r>
              <a:rPr lang="en-US" sz="1600" dirty="0" err="1" smtClean="0"/>
              <a:t>Gui</a:t>
            </a:r>
            <a:r>
              <a:rPr lang="en-US" sz="1600" dirty="0" smtClean="0"/>
              <a:t>-</a:t>
            </a:r>
            <a:r>
              <a:rPr lang="en-US" sz="1600" dirty="0" err="1" smtClean="0"/>
              <a:t>Mgmt</a:t>
            </a:r>
            <a:r>
              <a:rPr lang="en-US" sz="1600" dirty="0" smtClean="0"/>
              <a:t>-Infra </a:t>
            </a:r>
            <a:r>
              <a:rPr lang="en-US" sz="1600" dirty="0"/>
              <a:t>–</a:t>
            </a:r>
            <a:r>
              <a:rPr lang="en-US" sz="1600" dirty="0" smtClean="0"/>
              <a:t>Restart</a:t>
            </a:r>
            <a:r>
              <a:rPr lang="ru-RU" sz="1600" dirty="0" smtClean="0"/>
              <a:t>)</a:t>
            </a:r>
            <a:endParaRPr lang="en-US" b="1" dirty="0" smtClean="0"/>
          </a:p>
        </p:txBody>
      </p:sp>
    </p:spTree>
    <p:extLst>
      <p:ext uri="{BB962C8B-B14F-4D97-AF65-F5344CB8AC3E}">
        <p14:creationId xmlns:p14="http://schemas.microsoft.com/office/powerpoint/2010/main" val="2250978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532023"/>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ru-RU" sz="1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М. К</a:t>
            </a:r>
            <a:r>
              <a:rPr lang="ru-RU"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9" name="Прямоугольник 8"/>
          <p:cNvSpPr/>
          <p:nvPr/>
        </p:nvSpPr>
        <p:spPr>
          <a:xfrm>
            <a:off x="0" y="-2451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latin typeface="+mj-lt"/>
                <a:ea typeface="Verdana" pitchFamily="34" charset="0"/>
                <a:cs typeface="Verdana" pitchFamily="34" charset="0"/>
              </a:rPr>
              <a:t>Windows Server “8”: Hyper-V</a:t>
            </a:r>
            <a:endParaRPr lang="en-US" sz="2400" dirty="0">
              <a:solidFill>
                <a:schemeClr val="bg1"/>
              </a:solidFill>
              <a:latin typeface="+mj-lt"/>
              <a:ea typeface="Verdana" pitchFamily="34" charset="0"/>
              <a:cs typeface="Verdana" pitchFamily="34" charset="0"/>
            </a:endParaRPr>
          </a:p>
        </p:txBody>
      </p:sp>
      <p:sp>
        <p:nvSpPr>
          <p:cNvPr id="10" name="Прямоугольник 9"/>
          <p:cNvSpPr/>
          <p:nvPr/>
        </p:nvSpPr>
        <p:spPr>
          <a:xfrm>
            <a:off x="251520" y="913284"/>
            <a:ext cx="8640960" cy="2952328"/>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342900" indent="-342900">
              <a:spcAft>
                <a:spcPts val="600"/>
              </a:spcAft>
              <a:buFont typeface="Wingdings" pitchFamily="2" charset="2"/>
              <a:buChar char="q"/>
            </a:pPr>
            <a:r>
              <a:rPr lang="ru-RU" sz="2000" dirty="0" smtClean="0"/>
              <a:t>Обзор новых возможностей</a:t>
            </a:r>
          </a:p>
          <a:p>
            <a:pPr marL="342900" indent="-342900">
              <a:spcAft>
                <a:spcPts val="600"/>
              </a:spcAft>
              <a:buFont typeface="Wingdings" pitchFamily="2" charset="2"/>
              <a:buChar char="q"/>
            </a:pPr>
            <a:r>
              <a:rPr lang="ru-RU" sz="2000" dirty="0" smtClean="0"/>
              <a:t>Обзор улучшенных возможностей</a:t>
            </a:r>
            <a:endParaRPr lang="en-US" sz="2000" dirty="0" smtClean="0"/>
          </a:p>
          <a:p>
            <a:pPr marL="342900" indent="-342900">
              <a:spcAft>
                <a:spcPts val="600"/>
              </a:spcAft>
              <a:buFont typeface="Wingdings" pitchFamily="2" charset="2"/>
              <a:buChar char="q"/>
            </a:pPr>
            <a:r>
              <a:rPr lang="en-US" sz="2000" dirty="0" smtClean="0"/>
              <a:t>PowerShell Automation</a:t>
            </a:r>
          </a:p>
          <a:p>
            <a:pPr marL="342900" indent="-342900">
              <a:spcAft>
                <a:spcPts val="600"/>
              </a:spcAft>
              <a:buFont typeface="Wingdings" pitchFamily="2" charset="2"/>
              <a:buChar char="q"/>
            </a:pPr>
            <a:r>
              <a:rPr lang="en-US" sz="2000" dirty="0" smtClean="0"/>
              <a:t>Dynamic Memory</a:t>
            </a:r>
          </a:p>
          <a:p>
            <a:pPr marL="342900" indent="-342900">
              <a:spcAft>
                <a:spcPts val="600"/>
              </a:spcAft>
              <a:buFont typeface="Wingdings" pitchFamily="2" charset="2"/>
              <a:buChar char="q"/>
            </a:pPr>
            <a:r>
              <a:rPr lang="en-US" sz="2000" dirty="0" smtClean="0"/>
              <a:t>Hyper-V Replica</a:t>
            </a:r>
          </a:p>
          <a:p>
            <a:pPr marL="342900" indent="-342900">
              <a:spcAft>
                <a:spcPts val="600"/>
              </a:spcAft>
              <a:buFont typeface="Wingdings" pitchFamily="2" charset="2"/>
              <a:buChar char="q"/>
            </a:pPr>
            <a:r>
              <a:rPr lang="en-US" sz="2000" dirty="0" smtClean="0"/>
              <a:t>Virtual </a:t>
            </a:r>
            <a:r>
              <a:rPr lang="en-US" sz="2000" dirty="0"/>
              <a:t>Machine Storage </a:t>
            </a:r>
            <a:r>
              <a:rPr lang="en-US" sz="2000" dirty="0" smtClean="0"/>
              <a:t>Migration</a:t>
            </a:r>
          </a:p>
          <a:p>
            <a:pPr marL="342900" indent="-342900">
              <a:spcAft>
                <a:spcPts val="600"/>
              </a:spcAft>
              <a:buFont typeface="Wingdings" pitchFamily="2" charset="2"/>
              <a:buChar char="q"/>
            </a:pPr>
            <a:r>
              <a:rPr lang="en-US" sz="2000" dirty="0" smtClean="0"/>
              <a:t>Virtual Machine Mobility</a:t>
            </a:r>
          </a:p>
        </p:txBody>
      </p:sp>
    </p:spTree>
    <p:extLst>
      <p:ext uri="{BB962C8B-B14F-4D97-AF65-F5344CB8AC3E}">
        <p14:creationId xmlns:p14="http://schemas.microsoft.com/office/powerpoint/2010/main" val="2924665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Hyper-V</a:t>
            </a:r>
            <a:r>
              <a:rPr lang="en-US" sz="2400" dirty="0">
                <a:solidFill>
                  <a:schemeClr val="bg1"/>
                </a:solidFill>
                <a:ea typeface="Verdana" pitchFamily="34" charset="0"/>
                <a:cs typeface="Verdana" pitchFamily="34" charset="0"/>
              </a:rPr>
              <a:t>: </a:t>
            </a:r>
            <a:r>
              <a:rPr lang="ru-RU" sz="2400" dirty="0" smtClean="0">
                <a:solidFill>
                  <a:schemeClr val="bg1"/>
                </a:solidFill>
                <a:ea typeface="Verdana" pitchFamily="34" charset="0"/>
                <a:cs typeface="Verdana" pitchFamily="34" charset="0"/>
              </a:rPr>
              <a:t>Новые возможности</a:t>
            </a:r>
            <a:endParaRPr lang="en-US" sz="2400" dirty="0">
              <a:solidFill>
                <a:schemeClr val="bg1"/>
              </a:solidFill>
              <a:ea typeface="Verdana" pitchFamily="34" charset="0"/>
              <a:cs typeface="Verdana" pitchFamily="34" charset="0"/>
            </a:endParaRPr>
          </a:p>
        </p:txBody>
      </p:sp>
      <p:sp>
        <p:nvSpPr>
          <p:cNvPr id="8" name="Прямоугольник 7"/>
          <p:cNvSpPr/>
          <p:nvPr/>
        </p:nvSpPr>
        <p:spPr>
          <a:xfrm>
            <a:off x="1358055" y="1759742"/>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Hyper-V Replica</a:t>
            </a:r>
            <a:endParaRPr lang="en-US" dirty="0"/>
          </a:p>
        </p:txBody>
      </p:sp>
      <p:sp>
        <p:nvSpPr>
          <p:cNvPr id="9" name="Прямоугольник 8"/>
          <p:cNvSpPr/>
          <p:nvPr/>
        </p:nvSpPr>
        <p:spPr>
          <a:xfrm>
            <a:off x="1358055" y="2469331"/>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Resource Metering</a:t>
            </a:r>
            <a:endParaRPr lang="en-US" dirty="0"/>
          </a:p>
        </p:txBody>
      </p:sp>
      <p:sp>
        <p:nvSpPr>
          <p:cNvPr id="18" name="Прямоугольник 17"/>
          <p:cNvSpPr/>
          <p:nvPr/>
        </p:nvSpPr>
        <p:spPr>
          <a:xfrm>
            <a:off x="1358055" y="3188939"/>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Simplified Authorization</a:t>
            </a:r>
            <a:endParaRPr lang="en-US" dirty="0"/>
          </a:p>
        </p:txBody>
      </p:sp>
      <p:sp>
        <p:nvSpPr>
          <p:cNvPr id="19" name="Прямоугольник 18"/>
          <p:cNvSpPr/>
          <p:nvPr/>
        </p:nvSpPr>
        <p:spPr>
          <a:xfrm>
            <a:off x="1349261" y="3897002"/>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SR-IOV</a:t>
            </a:r>
            <a:endParaRPr lang="en-US" dirty="0"/>
          </a:p>
        </p:txBody>
      </p:sp>
      <p:sp>
        <p:nvSpPr>
          <p:cNvPr id="20" name="Прямоугольник 19"/>
          <p:cNvSpPr/>
          <p:nvPr/>
        </p:nvSpPr>
        <p:spPr>
          <a:xfrm>
            <a:off x="4572000" y="1759742"/>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SMB v2 File Share Storage</a:t>
            </a:r>
            <a:endParaRPr lang="en-US" dirty="0"/>
          </a:p>
        </p:txBody>
      </p:sp>
      <p:sp>
        <p:nvSpPr>
          <p:cNvPr id="21" name="Прямоугольник 20"/>
          <p:cNvSpPr/>
          <p:nvPr/>
        </p:nvSpPr>
        <p:spPr>
          <a:xfrm>
            <a:off x="4572000" y="2469331"/>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Virtual </a:t>
            </a:r>
            <a:r>
              <a:rPr lang="en-US" dirty="0" err="1" smtClean="0"/>
              <a:t>Fibre</a:t>
            </a:r>
            <a:r>
              <a:rPr lang="en-US" dirty="0" smtClean="0"/>
              <a:t> Channel</a:t>
            </a:r>
            <a:endParaRPr lang="en-US" dirty="0"/>
          </a:p>
        </p:txBody>
      </p:sp>
      <p:sp>
        <p:nvSpPr>
          <p:cNvPr id="14" name="Прямоугольник 13"/>
          <p:cNvSpPr/>
          <p:nvPr/>
        </p:nvSpPr>
        <p:spPr>
          <a:xfrm>
            <a:off x="4572000" y="1063815"/>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Storage Migration</a:t>
            </a:r>
            <a:endParaRPr lang="en-US" dirty="0"/>
          </a:p>
        </p:txBody>
      </p:sp>
      <p:sp>
        <p:nvSpPr>
          <p:cNvPr id="16" name="Прямоугольник 15"/>
          <p:cNvSpPr/>
          <p:nvPr/>
        </p:nvSpPr>
        <p:spPr>
          <a:xfrm>
            <a:off x="1349261" y="1063815"/>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Hyper-V module PowerShell</a:t>
            </a:r>
            <a:endParaRPr lang="en-US" dirty="0"/>
          </a:p>
        </p:txBody>
      </p:sp>
      <p:sp>
        <p:nvSpPr>
          <p:cNvPr id="17" name="Прямоугольник 16"/>
          <p:cNvSpPr/>
          <p:nvPr/>
        </p:nvSpPr>
        <p:spPr>
          <a:xfrm>
            <a:off x="4572000" y="3897002"/>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Offloaded Data Transfer</a:t>
            </a:r>
            <a:endParaRPr lang="en-US" dirty="0"/>
          </a:p>
        </p:txBody>
      </p:sp>
      <p:sp>
        <p:nvSpPr>
          <p:cNvPr id="24" name="Прямоугольник 23"/>
          <p:cNvSpPr/>
          <p:nvPr/>
        </p:nvSpPr>
        <p:spPr>
          <a:xfrm>
            <a:off x="4572000" y="3188939"/>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Storage </a:t>
            </a:r>
            <a:r>
              <a:rPr lang="en-US" dirty="0" err="1" smtClean="0"/>
              <a:t>Deduplication</a:t>
            </a:r>
            <a:endParaRPr lang="en-US" dirty="0"/>
          </a:p>
        </p:txBody>
      </p:sp>
    </p:spTree>
    <p:extLst>
      <p:ext uri="{BB962C8B-B14F-4D97-AF65-F5344CB8AC3E}">
        <p14:creationId xmlns:p14="http://schemas.microsoft.com/office/powerpoint/2010/main" val="886853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Hyper-V</a:t>
            </a:r>
            <a:r>
              <a:rPr lang="en-US" sz="2400" dirty="0">
                <a:solidFill>
                  <a:schemeClr val="bg1"/>
                </a:solidFill>
                <a:ea typeface="Verdana" pitchFamily="34" charset="0"/>
                <a:cs typeface="Verdana" pitchFamily="34" charset="0"/>
              </a:rPr>
              <a:t>: </a:t>
            </a:r>
            <a:r>
              <a:rPr lang="ru-RU" sz="2400" dirty="0" smtClean="0">
                <a:solidFill>
                  <a:schemeClr val="bg1"/>
                </a:solidFill>
                <a:ea typeface="Verdana" pitchFamily="34" charset="0"/>
                <a:cs typeface="Verdana" pitchFamily="34" charset="0"/>
              </a:rPr>
              <a:t>Улучшенные возможности</a:t>
            </a:r>
            <a:endParaRPr lang="en-US" sz="2400" dirty="0">
              <a:solidFill>
                <a:schemeClr val="bg1"/>
              </a:solidFill>
              <a:ea typeface="Verdana" pitchFamily="34" charset="0"/>
              <a:cs typeface="Verdana" pitchFamily="34" charset="0"/>
            </a:endParaRPr>
          </a:p>
        </p:txBody>
      </p:sp>
      <p:sp>
        <p:nvSpPr>
          <p:cNvPr id="8" name="Прямоугольник 7"/>
          <p:cNvSpPr/>
          <p:nvPr/>
        </p:nvSpPr>
        <p:spPr>
          <a:xfrm>
            <a:off x="1358055" y="2075903"/>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Virtual Machine Mobility</a:t>
            </a:r>
            <a:endParaRPr lang="en-US" dirty="0"/>
          </a:p>
        </p:txBody>
      </p:sp>
      <p:sp>
        <p:nvSpPr>
          <p:cNvPr id="9" name="Прямоугольник 8"/>
          <p:cNvSpPr/>
          <p:nvPr/>
        </p:nvSpPr>
        <p:spPr>
          <a:xfrm>
            <a:off x="1358055" y="2785492"/>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Live Migration</a:t>
            </a:r>
            <a:endParaRPr lang="en-US" dirty="0"/>
          </a:p>
        </p:txBody>
      </p:sp>
      <p:sp>
        <p:nvSpPr>
          <p:cNvPr id="18" name="Прямоугольник 17"/>
          <p:cNvSpPr/>
          <p:nvPr/>
        </p:nvSpPr>
        <p:spPr>
          <a:xfrm>
            <a:off x="4572000" y="2785492"/>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ru-RU" dirty="0" smtClean="0"/>
              <a:t>Масштабируемость</a:t>
            </a:r>
            <a:endParaRPr lang="en-US" dirty="0"/>
          </a:p>
        </p:txBody>
      </p:sp>
      <p:sp>
        <p:nvSpPr>
          <p:cNvPr id="19" name="Прямоугольник 18"/>
          <p:cNvSpPr/>
          <p:nvPr/>
        </p:nvSpPr>
        <p:spPr>
          <a:xfrm>
            <a:off x="4572000" y="1379976"/>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a:t>VHDX / Large Sector </a:t>
            </a:r>
            <a:r>
              <a:rPr lang="en-US" dirty="0" smtClean="0"/>
              <a:t>Disk</a:t>
            </a:r>
            <a:endParaRPr lang="en-US" dirty="0"/>
          </a:p>
        </p:txBody>
      </p:sp>
      <p:sp>
        <p:nvSpPr>
          <p:cNvPr id="20" name="Прямоугольник 19"/>
          <p:cNvSpPr/>
          <p:nvPr/>
        </p:nvSpPr>
        <p:spPr>
          <a:xfrm>
            <a:off x="4572000" y="2093541"/>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Virtual Switch</a:t>
            </a:r>
            <a:endParaRPr lang="en-US" dirty="0"/>
          </a:p>
        </p:txBody>
      </p:sp>
      <p:sp>
        <p:nvSpPr>
          <p:cNvPr id="16" name="Прямоугольник 15"/>
          <p:cNvSpPr/>
          <p:nvPr/>
        </p:nvSpPr>
        <p:spPr>
          <a:xfrm>
            <a:off x="1349261" y="1379976"/>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Dynamic Memory</a:t>
            </a:r>
            <a:endParaRPr lang="en-US" dirty="0"/>
          </a:p>
        </p:txBody>
      </p:sp>
    </p:spTree>
    <p:extLst>
      <p:ext uri="{BB962C8B-B14F-4D97-AF65-F5344CB8AC3E}">
        <p14:creationId xmlns:p14="http://schemas.microsoft.com/office/powerpoint/2010/main" val="409823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Hyper-V</a:t>
            </a:r>
            <a:r>
              <a:rPr lang="en-US" sz="2400" dirty="0">
                <a:solidFill>
                  <a:schemeClr val="bg1"/>
                </a:solidFill>
                <a:ea typeface="Verdana" pitchFamily="34" charset="0"/>
                <a:cs typeface="Verdana" pitchFamily="34" charset="0"/>
              </a:rPr>
              <a:t>: PowerShell </a:t>
            </a:r>
            <a:r>
              <a:rPr lang="en-US" sz="2400" dirty="0" smtClean="0">
                <a:solidFill>
                  <a:schemeClr val="bg1"/>
                </a:solidFill>
                <a:ea typeface="Verdana" pitchFamily="34" charset="0"/>
                <a:cs typeface="Verdana" pitchFamily="34" charset="0"/>
              </a:rPr>
              <a:t>Automation</a:t>
            </a:r>
            <a:endParaRPr lang="en-US" sz="2400" dirty="0">
              <a:solidFill>
                <a:schemeClr val="bg1"/>
              </a:solidFill>
              <a:ea typeface="Verdana" pitchFamily="34" charset="0"/>
              <a:cs typeface="Verdana" pitchFamily="34" charset="0"/>
            </a:endParaRPr>
          </a:p>
        </p:txBody>
      </p:sp>
      <p:sp>
        <p:nvSpPr>
          <p:cNvPr id="7" name="Прямоугольник 6"/>
          <p:cNvSpPr/>
          <p:nvPr/>
        </p:nvSpPr>
        <p:spPr>
          <a:xfrm>
            <a:off x="5056312" y="1280144"/>
            <a:ext cx="4087688" cy="22327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marL="285750" indent="-285750">
              <a:spcAft>
                <a:spcPts val="600"/>
              </a:spcAft>
              <a:buFont typeface="Wingdings" pitchFamily="2" charset="2"/>
              <a:buChar char="Ø"/>
            </a:pPr>
            <a:r>
              <a:rPr lang="en-US" sz="1800" dirty="0" smtClean="0"/>
              <a:t>140+ </a:t>
            </a:r>
            <a:r>
              <a:rPr lang="ru-RU" sz="1800" dirty="0" err="1" smtClean="0"/>
              <a:t>командлетов</a:t>
            </a:r>
            <a:r>
              <a:rPr lang="ru-RU" sz="1800" dirty="0" smtClean="0"/>
              <a:t> для </a:t>
            </a:r>
            <a:r>
              <a:rPr lang="en-US" sz="1800" dirty="0" smtClean="0"/>
              <a:t>Hyper-V</a:t>
            </a:r>
            <a:endParaRPr lang="ru-RU" sz="1800" dirty="0" smtClean="0"/>
          </a:p>
          <a:p>
            <a:pPr marL="778073" lvl="1" indent="-285750">
              <a:spcAft>
                <a:spcPts val="600"/>
              </a:spcAft>
              <a:buFont typeface="Wingdings" pitchFamily="2" charset="2"/>
              <a:buChar char="§"/>
            </a:pPr>
            <a:r>
              <a:rPr lang="en-US" sz="1600" dirty="0"/>
              <a:t>Get-Command -Module </a:t>
            </a:r>
            <a:r>
              <a:rPr lang="en-US" sz="1600" dirty="0" smtClean="0"/>
              <a:t>Hyper-V</a:t>
            </a:r>
            <a:endParaRPr lang="ru-RU" sz="1600" dirty="0" smtClean="0"/>
          </a:p>
          <a:p>
            <a:pPr marL="778073" lvl="1" indent="-285750">
              <a:spcAft>
                <a:spcPts val="600"/>
              </a:spcAft>
              <a:buFont typeface="Wingdings" pitchFamily="2" charset="2"/>
              <a:buChar char="§"/>
            </a:pPr>
            <a:r>
              <a:rPr lang="en-US" sz="1600" dirty="0"/>
              <a:t>Get-Command -Module Hyper-V -Noun *host</a:t>
            </a:r>
            <a:r>
              <a:rPr lang="en-US" sz="1600" dirty="0" smtClean="0"/>
              <a:t>*</a:t>
            </a:r>
            <a:endParaRPr lang="ru-RU" sz="1600" dirty="0" smtClean="0"/>
          </a:p>
          <a:p>
            <a:pPr marL="778073" lvl="1" indent="-285750">
              <a:spcAft>
                <a:spcPts val="600"/>
              </a:spcAft>
              <a:buFont typeface="Wingdings" pitchFamily="2" charset="2"/>
              <a:buChar char="§"/>
            </a:pPr>
            <a:r>
              <a:rPr lang="en-US" sz="1600" dirty="0"/>
              <a:t>Get-</a:t>
            </a:r>
            <a:r>
              <a:rPr lang="en-US" sz="1600" dirty="0" err="1"/>
              <a:t>VMHost</a:t>
            </a:r>
            <a:r>
              <a:rPr lang="en-US" sz="1600" dirty="0"/>
              <a:t> </a:t>
            </a:r>
            <a:r>
              <a:rPr lang="en-US" sz="1600" dirty="0" smtClean="0"/>
              <a:t>-?</a:t>
            </a:r>
            <a:endParaRPr lang="ru-RU" sz="1600" dirty="0" smtClean="0"/>
          </a:p>
          <a:p>
            <a:pPr marL="778073" lvl="1" indent="-285750">
              <a:spcAft>
                <a:spcPts val="600"/>
              </a:spcAft>
              <a:buFont typeface="Wingdings" pitchFamily="2" charset="2"/>
              <a:buChar char="§"/>
            </a:pPr>
            <a:r>
              <a:rPr lang="en-US" sz="1600" dirty="0"/>
              <a:t>G</a:t>
            </a:r>
            <a:r>
              <a:rPr lang="en-US" sz="1600" dirty="0" smtClean="0"/>
              <a:t>et-Help </a:t>
            </a:r>
            <a:r>
              <a:rPr lang="en-US" sz="1600" dirty="0"/>
              <a:t>Get-</a:t>
            </a:r>
            <a:r>
              <a:rPr lang="en-US" sz="1600" dirty="0" err="1"/>
              <a:t>VMHost</a:t>
            </a:r>
            <a:r>
              <a:rPr lang="en-US" sz="1600" dirty="0"/>
              <a:t> -Full</a:t>
            </a:r>
            <a:endParaRPr lang="ru-RU" sz="1600"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824904"/>
            <a:ext cx="4876800" cy="3143250"/>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2938519"/>
            <a:ext cx="4745870" cy="2367253"/>
          </a:xfrm>
          <a:prstGeom prst="rect">
            <a:avLst/>
          </a:prstGeom>
        </p:spPr>
      </p:pic>
    </p:spTree>
    <p:extLst>
      <p:ext uri="{BB962C8B-B14F-4D97-AF65-F5344CB8AC3E}">
        <p14:creationId xmlns:p14="http://schemas.microsoft.com/office/powerpoint/2010/main" val="3778090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Hyper-V</a:t>
            </a:r>
            <a:r>
              <a:rPr lang="en-US" sz="2400" dirty="0">
                <a:solidFill>
                  <a:schemeClr val="bg1"/>
                </a:solidFill>
                <a:ea typeface="Verdana" pitchFamily="34" charset="0"/>
                <a:cs typeface="Verdana" pitchFamily="34" charset="0"/>
              </a:rPr>
              <a:t>: Dynamic </a:t>
            </a:r>
            <a:r>
              <a:rPr lang="en-US" sz="2400" dirty="0" smtClean="0">
                <a:solidFill>
                  <a:schemeClr val="bg1"/>
                </a:solidFill>
                <a:ea typeface="Verdana" pitchFamily="34" charset="0"/>
                <a:cs typeface="Verdana" pitchFamily="34" charset="0"/>
              </a:rPr>
              <a:t>Memory</a:t>
            </a:r>
            <a:endParaRPr lang="en-US" sz="2400" dirty="0">
              <a:solidFill>
                <a:schemeClr val="bg1"/>
              </a:solidFill>
              <a:ea typeface="Verdana" pitchFamily="34" charset="0"/>
              <a:cs typeface="Verdana" pitchFamily="34" charset="0"/>
            </a:endParaRPr>
          </a:p>
        </p:txBody>
      </p:sp>
      <p:sp>
        <p:nvSpPr>
          <p:cNvPr id="7" name="Прямоугольник 6"/>
          <p:cNvSpPr/>
          <p:nvPr/>
        </p:nvSpPr>
        <p:spPr>
          <a:xfrm>
            <a:off x="5508104" y="2012495"/>
            <a:ext cx="2376264" cy="22327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marL="285750" indent="-285750">
              <a:spcAft>
                <a:spcPts val="600"/>
              </a:spcAft>
              <a:buFont typeface="Wingdings" pitchFamily="2" charset="2"/>
              <a:buChar char="Ø"/>
            </a:pPr>
            <a:r>
              <a:rPr lang="en-US" sz="1800" dirty="0" smtClean="0"/>
              <a:t>Minimum RAM</a:t>
            </a:r>
          </a:p>
          <a:p>
            <a:pPr marL="285750" indent="-285750">
              <a:spcAft>
                <a:spcPts val="600"/>
              </a:spcAft>
              <a:buFont typeface="Wingdings" pitchFamily="2" charset="2"/>
              <a:buChar char="Ø"/>
            </a:pPr>
            <a:r>
              <a:rPr lang="en-US" sz="1800" dirty="0" smtClean="0"/>
              <a:t>Smart Paging</a:t>
            </a:r>
            <a:endParaRPr lang="ru-RU" sz="1600"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852021"/>
            <a:ext cx="4824536" cy="4555080"/>
          </a:xfrm>
          <a:prstGeom prst="rect">
            <a:avLst/>
          </a:prstGeom>
        </p:spPr>
      </p:pic>
    </p:spTree>
    <p:extLst>
      <p:ext uri="{BB962C8B-B14F-4D97-AF65-F5344CB8AC3E}">
        <p14:creationId xmlns:p14="http://schemas.microsoft.com/office/powerpoint/2010/main" val="2292480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Hyper-V</a:t>
            </a:r>
            <a:r>
              <a:rPr lang="en-US" sz="2400" dirty="0">
                <a:solidFill>
                  <a:schemeClr val="bg1"/>
                </a:solidFill>
                <a:ea typeface="Verdana" pitchFamily="34" charset="0"/>
                <a:cs typeface="Verdana" pitchFamily="34" charset="0"/>
              </a:rPr>
              <a:t>: Hyper-V </a:t>
            </a:r>
            <a:r>
              <a:rPr lang="en-US" sz="2400" dirty="0" smtClean="0">
                <a:solidFill>
                  <a:schemeClr val="bg1"/>
                </a:solidFill>
                <a:ea typeface="Verdana" pitchFamily="34" charset="0"/>
                <a:cs typeface="Verdana" pitchFamily="34" charset="0"/>
              </a:rPr>
              <a:t>Replica</a:t>
            </a:r>
            <a:endParaRPr lang="en-US" sz="2400" dirty="0">
              <a:solidFill>
                <a:schemeClr val="bg1"/>
              </a:solidFill>
              <a:ea typeface="Verdana" pitchFamily="34" charset="0"/>
              <a:cs typeface="Verdana" pitchFamily="34" charset="0"/>
            </a:endParaRPr>
          </a:p>
        </p:txBody>
      </p:sp>
      <p:sp>
        <p:nvSpPr>
          <p:cNvPr id="7" name="Прямоугольник 6"/>
          <p:cNvSpPr/>
          <p:nvPr/>
        </p:nvSpPr>
        <p:spPr>
          <a:xfrm>
            <a:off x="5727648" y="1717870"/>
            <a:ext cx="3419872" cy="22327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marL="285750" indent="-285750">
              <a:spcAft>
                <a:spcPts val="600"/>
              </a:spcAft>
              <a:buFont typeface="Wingdings" pitchFamily="2" charset="2"/>
              <a:buChar char="Ø"/>
            </a:pPr>
            <a:r>
              <a:rPr lang="ru-RU" sz="1800" dirty="0" smtClean="0"/>
              <a:t>Асинхронная репликация</a:t>
            </a:r>
            <a:endParaRPr lang="en-US" sz="1800" dirty="0" smtClean="0"/>
          </a:p>
          <a:p>
            <a:pPr marL="778073" lvl="1" indent="-285750">
              <a:spcAft>
                <a:spcPts val="600"/>
              </a:spcAft>
              <a:buFont typeface="Wingdings" pitchFamily="2" charset="2"/>
              <a:buChar char="§"/>
            </a:pPr>
            <a:r>
              <a:rPr lang="en-US" sz="1800" dirty="0" smtClean="0"/>
              <a:t>Kerberos / Cert </a:t>
            </a:r>
            <a:r>
              <a:rPr lang="en-US" sz="1800" dirty="0" err="1" smtClean="0"/>
              <a:t>Auth</a:t>
            </a:r>
            <a:endParaRPr lang="en-US" sz="1800" dirty="0" smtClean="0"/>
          </a:p>
          <a:p>
            <a:pPr marL="778073" lvl="1" indent="-285750">
              <a:spcAft>
                <a:spcPts val="600"/>
              </a:spcAft>
              <a:buFont typeface="Wingdings" pitchFamily="2" charset="2"/>
              <a:buChar char="§"/>
            </a:pPr>
            <a:r>
              <a:rPr lang="en-US" sz="1800" dirty="0" smtClean="0"/>
              <a:t>HTTP</a:t>
            </a:r>
            <a:r>
              <a:rPr lang="ru-RU" sz="1800" dirty="0" smtClean="0"/>
              <a:t> + шифрация</a:t>
            </a:r>
            <a:endParaRPr lang="en-US" sz="1800" dirty="0" smtClean="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841276"/>
            <a:ext cx="5410210" cy="3985959"/>
          </a:xfrm>
          <a:prstGeom prst="rect">
            <a:avLst/>
          </a:prstGeom>
        </p:spPr>
      </p:pic>
    </p:spTree>
    <p:extLst>
      <p:ext uri="{BB962C8B-B14F-4D97-AF65-F5344CB8AC3E}">
        <p14:creationId xmlns:p14="http://schemas.microsoft.com/office/powerpoint/2010/main" val="389145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Hyper-V</a:t>
            </a:r>
            <a:r>
              <a:rPr lang="en-US" sz="2400" dirty="0">
                <a:solidFill>
                  <a:schemeClr val="bg1"/>
                </a:solidFill>
                <a:ea typeface="Verdana" pitchFamily="34" charset="0"/>
                <a:cs typeface="Verdana" pitchFamily="34" charset="0"/>
              </a:rPr>
              <a:t>: Virtual Machine Storage Migration</a:t>
            </a:r>
          </a:p>
        </p:txBody>
      </p:sp>
      <p:sp>
        <p:nvSpPr>
          <p:cNvPr id="7" name="Прямоугольник 6"/>
          <p:cNvSpPr/>
          <p:nvPr/>
        </p:nvSpPr>
        <p:spPr>
          <a:xfrm>
            <a:off x="5940152" y="1201316"/>
            <a:ext cx="2448272" cy="552395"/>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marL="285750" indent="-285750">
              <a:spcAft>
                <a:spcPts val="600"/>
              </a:spcAft>
              <a:buFont typeface="Wingdings" pitchFamily="2" charset="2"/>
              <a:buChar char="Ø"/>
            </a:pPr>
            <a:r>
              <a:rPr lang="en-US" sz="1800" dirty="0"/>
              <a:t>SMB2.2 file </a:t>
            </a:r>
            <a:r>
              <a:rPr lang="en-US" sz="1800" dirty="0" smtClean="0"/>
              <a:t>share</a:t>
            </a:r>
            <a:endParaRPr lang="en-US" sz="18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833479"/>
            <a:ext cx="5256584" cy="3887460"/>
          </a:xfrm>
          <a:prstGeom prst="rect">
            <a:avLst/>
          </a:prstGeom>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4864" y="2109230"/>
            <a:ext cx="2819584" cy="2548470"/>
          </a:xfrm>
          <a:prstGeom prst="rect">
            <a:avLst/>
          </a:prstGeom>
        </p:spPr>
      </p:pic>
    </p:spTree>
    <p:extLst>
      <p:ext uri="{BB962C8B-B14F-4D97-AF65-F5344CB8AC3E}">
        <p14:creationId xmlns:p14="http://schemas.microsoft.com/office/powerpoint/2010/main" val="3262606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532023"/>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ru-RU" sz="1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М. К</a:t>
            </a:r>
            <a:r>
              <a:rPr lang="ru-RU"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9" name="Прямоугольник 8"/>
          <p:cNvSpPr/>
          <p:nvPr/>
        </p:nvSpPr>
        <p:spPr>
          <a:xfrm>
            <a:off x="0" y="-2451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latin typeface="+mj-lt"/>
                <a:ea typeface="Verdana" pitchFamily="34" charset="0"/>
                <a:cs typeface="Verdana" pitchFamily="34" charset="0"/>
              </a:rPr>
              <a:t>Windows Server “8</a:t>
            </a:r>
            <a:r>
              <a:rPr lang="en-US" sz="2400" dirty="0">
                <a:solidFill>
                  <a:schemeClr val="bg1"/>
                </a:solidFill>
                <a:latin typeface="+mj-lt"/>
                <a:ea typeface="Verdana" pitchFamily="34" charset="0"/>
                <a:cs typeface="Verdana" pitchFamily="34" charset="0"/>
              </a:rPr>
              <a:t>”: </a:t>
            </a:r>
            <a:r>
              <a:rPr lang="en-US" sz="2400" dirty="0" smtClean="0">
                <a:solidFill>
                  <a:schemeClr val="bg1"/>
                </a:solidFill>
                <a:latin typeface="+mj-lt"/>
                <a:ea typeface="Verdana" pitchFamily="34" charset="0"/>
                <a:cs typeface="Verdana" pitchFamily="34" charset="0"/>
              </a:rPr>
              <a:t>Management</a:t>
            </a:r>
            <a:endParaRPr lang="en-US" sz="2400" dirty="0">
              <a:solidFill>
                <a:schemeClr val="bg1"/>
              </a:solidFill>
              <a:latin typeface="+mj-lt"/>
              <a:ea typeface="Verdana" pitchFamily="34" charset="0"/>
              <a:cs typeface="Verdana" pitchFamily="34" charset="0"/>
            </a:endParaRPr>
          </a:p>
        </p:txBody>
      </p:sp>
      <p:sp>
        <p:nvSpPr>
          <p:cNvPr id="10" name="Прямоугольник 9"/>
          <p:cNvSpPr/>
          <p:nvPr/>
        </p:nvSpPr>
        <p:spPr>
          <a:xfrm>
            <a:off x="251520" y="913284"/>
            <a:ext cx="8640960" cy="1296144"/>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342900" indent="-342900">
              <a:spcAft>
                <a:spcPts val="600"/>
              </a:spcAft>
              <a:buFont typeface="Wingdings" pitchFamily="2" charset="2"/>
              <a:buChar char="q"/>
            </a:pPr>
            <a:r>
              <a:rPr lang="en-US" sz="2000" dirty="0" smtClean="0"/>
              <a:t>PowerShell 3.0</a:t>
            </a:r>
          </a:p>
          <a:p>
            <a:pPr marL="342900" indent="-342900">
              <a:spcAft>
                <a:spcPts val="600"/>
              </a:spcAft>
              <a:buFont typeface="Wingdings" pitchFamily="2" charset="2"/>
              <a:buChar char="q"/>
            </a:pPr>
            <a:r>
              <a:rPr lang="en-US" sz="2000" dirty="0" smtClean="0"/>
              <a:t>Server Manager</a:t>
            </a:r>
          </a:p>
          <a:p>
            <a:pPr marL="342900" indent="-342900">
              <a:spcAft>
                <a:spcPts val="600"/>
              </a:spcAft>
              <a:buFont typeface="Wingdings" pitchFamily="2" charset="2"/>
              <a:buChar char="q"/>
            </a:pPr>
            <a:r>
              <a:rPr lang="en-US" sz="2000" dirty="0" smtClean="0"/>
              <a:t>Offline VHD Deployment</a:t>
            </a:r>
            <a:endParaRPr lang="ru-RU" sz="2000" dirty="0"/>
          </a:p>
        </p:txBody>
      </p:sp>
    </p:spTree>
    <p:extLst>
      <p:ext uri="{BB962C8B-B14F-4D97-AF65-F5344CB8AC3E}">
        <p14:creationId xmlns:p14="http://schemas.microsoft.com/office/powerpoint/2010/main" val="4141654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Hyper-V</a:t>
            </a:r>
            <a:r>
              <a:rPr lang="en-US" sz="2400" dirty="0">
                <a:solidFill>
                  <a:schemeClr val="bg1"/>
                </a:solidFill>
                <a:ea typeface="Verdana" pitchFamily="34" charset="0"/>
                <a:cs typeface="Verdana" pitchFamily="34" charset="0"/>
              </a:rPr>
              <a:t>: Virtual Machine Mobility</a:t>
            </a:r>
          </a:p>
        </p:txBody>
      </p:sp>
      <p:sp>
        <p:nvSpPr>
          <p:cNvPr id="7" name="Прямоугольник 6"/>
          <p:cNvSpPr/>
          <p:nvPr/>
        </p:nvSpPr>
        <p:spPr>
          <a:xfrm>
            <a:off x="5004048" y="1515075"/>
            <a:ext cx="4139952" cy="22327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Wingdings" pitchFamily="2" charset="2"/>
              <a:buChar char="Ø"/>
            </a:pPr>
            <a:r>
              <a:rPr lang="ru-RU" sz="1800" dirty="0" smtClean="0"/>
              <a:t>Улучшенный </a:t>
            </a:r>
            <a:r>
              <a:rPr lang="ru-RU" sz="1800" dirty="0" err="1" smtClean="0"/>
              <a:t>визард</a:t>
            </a:r>
            <a:r>
              <a:rPr lang="ru-RU" sz="1800" dirty="0" smtClean="0"/>
              <a:t> импорта и экспорта </a:t>
            </a:r>
            <a:r>
              <a:rPr lang="en-US" sz="1800" dirty="0" smtClean="0"/>
              <a:t>VM</a:t>
            </a:r>
            <a:endParaRPr lang="ru-RU" sz="1600"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95" y="769268"/>
            <a:ext cx="4913453" cy="3724384"/>
          </a:xfrm>
          <a:prstGeom prst="rect">
            <a:avLst/>
          </a:prstGeom>
        </p:spPr>
      </p:pic>
    </p:spTree>
    <p:extLst>
      <p:ext uri="{BB962C8B-B14F-4D97-AF65-F5344CB8AC3E}">
        <p14:creationId xmlns:p14="http://schemas.microsoft.com/office/powerpoint/2010/main" val="2588226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532023"/>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ru-RU" sz="1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М. К</a:t>
            </a:r>
            <a:r>
              <a:rPr lang="ru-RU"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9" name="Прямоугольник 8"/>
          <p:cNvSpPr/>
          <p:nvPr/>
        </p:nvSpPr>
        <p:spPr>
          <a:xfrm>
            <a:off x="0" y="-2451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latin typeface="+mj-lt"/>
                <a:ea typeface="Verdana" pitchFamily="34" charset="0"/>
                <a:cs typeface="Verdana" pitchFamily="34" charset="0"/>
              </a:rPr>
              <a:t>Windows Server “8”: Failover Clustering</a:t>
            </a:r>
            <a:endParaRPr lang="en-US" sz="2400" dirty="0">
              <a:solidFill>
                <a:schemeClr val="bg1"/>
              </a:solidFill>
              <a:latin typeface="+mj-lt"/>
              <a:ea typeface="Verdana" pitchFamily="34" charset="0"/>
              <a:cs typeface="Verdana" pitchFamily="34" charset="0"/>
            </a:endParaRPr>
          </a:p>
        </p:txBody>
      </p:sp>
      <p:sp>
        <p:nvSpPr>
          <p:cNvPr id="10" name="Прямоугольник 9"/>
          <p:cNvSpPr/>
          <p:nvPr/>
        </p:nvSpPr>
        <p:spPr>
          <a:xfrm>
            <a:off x="251520" y="913284"/>
            <a:ext cx="8640960" cy="136815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342900" indent="-342900">
              <a:spcAft>
                <a:spcPts val="600"/>
              </a:spcAft>
              <a:buFont typeface="Wingdings" pitchFamily="2" charset="2"/>
              <a:buChar char="q"/>
            </a:pPr>
            <a:r>
              <a:rPr lang="ru-RU" sz="2000" dirty="0" smtClean="0"/>
              <a:t>Обзор новых возможностей</a:t>
            </a:r>
          </a:p>
          <a:p>
            <a:pPr marL="342900" indent="-342900">
              <a:spcAft>
                <a:spcPts val="600"/>
              </a:spcAft>
              <a:buFont typeface="Wingdings" pitchFamily="2" charset="2"/>
              <a:buChar char="q"/>
            </a:pPr>
            <a:r>
              <a:rPr lang="en-US" sz="2000" dirty="0" smtClean="0"/>
              <a:t>Cluster-Aware Updating</a:t>
            </a:r>
          </a:p>
          <a:p>
            <a:pPr marL="342900" indent="-342900">
              <a:spcAft>
                <a:spcPts val="600"/>
              </a:spcAft>
              <a:buFont typeface="Wingdings" pitchFamily="2" charset="2"/>
              <a:buChar char="q"/>
            </a:pPr>
            <a:r>
              <a:rPr lang="en-US" sz="2000" dirty="0" smtClean="0"/>
              <a:t>File </a:t>
            </a:r>
            <a:r>
              <a:rPr lang="en-US" sz="2000" dirty="0"/>
              <a:t>Share Storage</a:t>
            </a:r>
            <a:endParaRPr lang="ru-RU" sz="2000" dirty="0"/>
          </a:p>
        </p:txBody>
      </p:sp>
    </p:spTree>
    <p:extLst>
      <p:ext uri="{BB962C8B-B14F-4D97-AF65-F5344CB8AC3E}">
        <p14:creationId xmlns:p14="http://schemas.microsoft.com/office/powerpoint/2010/main" val="11184858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Clustering: </a:t>
            </a:r>
            <a:r>
              <a:rPr lang="ru-RU" sz="2400" dirty="0" smtClean="0">
                <a:solidFill>
                  <a:schemeClr val="bg1"/>
                </a:solidFill>
                <a:ea typeface="Verdana" pitchFamily="34" charset="0"/>
                <a:cs typeface="Verdana" pitchFamily="34" charset="0"/>
              </a:rPr>
              <a:t>Новые возможности</a:t>
            </a:r>
            <a:endParaRPr lang="en-US" sz="2400" dirty="0">
              <a:solidFill>
                <a:schemeClr val="bg1"/>
              </a:solidFill>
              <a:ea typeface="Verdana" pitchFamily="34" charset="0"/>
              <a:cs typeface="Verdana" pitchFamily="34" charset="0"/>
            </a:endParaRPr>
          </a:p>
        </p:txBody>
      </p:sp>
      <p:sp>
        <p:nvSpPr>
          <p:cNvPr id="8" name="Прямоугольник 7"/>
          <p:cNvSpPr/>
          <p:nvPr/>
        </p:nvSpPr>
        <p:spPr>
          <a:xfrm>
            <a:off x="2996618" y="1759742"/>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a:t>64 Cluster </a:t>
            </a:r>
            <a:r>
              <a:rPr lang="en-US" dirty="0" smtClean="0"/>
              <a:t>nodes</a:t>
            </a:r>
            <a:endParaRPr lang="en-US" dirty="0"/>
          </a:p>
        </p:txBody>
      </p:sp>
      <p:sp>
        <p:nvSpPr>
          <p:cNvPr id="9" name="Прямоугольник 8"/>
          <p:cNvSpPr/>
          <p:nvPr/>
        </p:nvSpPr>
        <p:spPr>
          <a:xfrm>
            <a:off x="2996618" y="2469331"/>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Cluster Aware Updating</a:t>
            </a:r>
            <a:endParaRPr lang="en-US" dirty="0"/>
          </a:p>
        </p:txBody>
      </p:sp>
      <p:sp>
        <p:nvSpPr>
          <p:cNvPr id="16" name="Прямоугольник 15"/>
          <p:cNvSpPr/>
          <p:nvPr/>
        </p:nvSpPr>
        <p:spPr>
          <a:xfrm>
            <a:off x="2987824" y="1063815"/>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a:t>4000 VMs per </a:t>
            </a:r>
            <a:r>
              <a:rPr lang="en-US" dirty="0" smtClean="0"/>
              <a:t>cluster</a:t>
            </a:r>
            <a:endParaRPr lang="en-US" dirty="0"/>
          </a:p>
        </p:txBody>
      </p:sp>
      <p:sp>
        <p:nvSpPr>
          <p:cNvPr id="15" name="Прямоугольник 14"/>
          <p:cNvSpPr/>
          <p:nvPr/>
        </p:nvSpPr>
        <p:spPr>
          <a:xfrm>
            <a:off x="3007931" y="3191137"/>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Queuing Live Migrations</a:t>
            </a:r>
            <a:endParaRPr lang="en-US" dirty="0"/>
          </a:p>
        </p:txBody>
      </p:sp>
      <p:sp>
        <p:nvSpPr>
          <p:cNvPr id="23" name="Прямоугольник 22"/>
          <p:cNvSpPr/>
          <p:nvPr/>
        </p:nvSpPr>
        <p:spPr>
          <a:xfrm>
            <a:off x="3007931" y="3937620"/>
            <a:ext cx="3024336" cy="64807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itchFamily="2" charset="2"/>
              <a:buChar char="q"/>
            </a:pPr>
            <a:r>
              <a:rPr lang="en-US" dirty="0" smtClean="0"/>
              <a:t>CSV </a:t>
            </a:r>
            <a:r>
              <a:rPr lang="en-US" dirty="0" err="1" smtClean="0"/>
              <a:t>Bitlocker</a:t>
            </a:r>
            <a:r>
              <a:rPr lang="en-US" dirty="0" smtClean="0"/>
              <a:t> Support</a:t>
            </a:r>
            <a:endParaRPr lang="en-US" dirty="0"/>
          </a:p>
        </p:txBody>
      </p:sp>
    </p:spTree>
    <p:extLst>
      <p:ext uri="{BB962C8B-B14F-4D97-AF65-F5344CB8AC3E}">
        <p14:creationId xmlns:p14="http://schemas.microsoft.com/office/powerpoint/2010/main" val="2803250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Failover Clustering: Cluster Aware Updating</a:t>
            </a:r>
            <a:endParaRPr lang="en-US" sz="2400" dirty="0">
              <a:solidFill>
                <a:schemeClr val="bg1"/>
              </a:solidFill>
              <a:ea typeface="Verdana" pitchFamily="34" charset="0"/>
              <a:cs typeface="Verdana" pitchFamily="34"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25" y="804862"/>
            <a:ext cx="7143750" cy="4105275"/>
          </a:xfrm>
          <a:prstGeom prst="rect">
            <a:avLst/>
          </a:prstGeom>
        </p:spPr>
      </p:pic>
    </p:spTree>
    <p:extLst>
      <p:ext uri="{BB962C8B-B14F-4D97-AF65-F5344CB8AC3E}">
        <p14:creationId xmlns:p14="http://schemas.microsoft.com/office/powerpoint/2010/main" val="1649623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Failover Clustering</a:t>
            </a:r>
            <a:r>
              <a:rPr lang="en-US" sz="2400" dirty="0">
                <a:solidFill>
                  <a:schemeClr val="bg1"/>
                </a:solidFill>
                <a:ea typeface="Verdana" pitchFamily="34" charset="0"/>
                <a:cs typeface="Verdana" pitchFamily="34" charset="0"/>
              </a:rPr>
              <a:t>: File Share </a:t>
            </a:r>
            <a:r>
              <a:rPr lang="en-US" sz="2400" dirty="0" smtClean="0">
                <a:solidFill>
                  <a:schemeClr val="bg1"/>
                </a:solidFill>
                <a:ea typeface="Verdana" pitchFamily="34" charset="0"/>
                <a:cs typeface="Verdana" pitchFamily="34" charset="0"/>
              </a:rPr>
              <a:t>Storage</a:t>
            </a:r>
            <a:endParaRPr lang="en-US" sz="2400" dirty="0">
              <a:solidFill>
                <a:schemeClr val="bg1"/>
              </a:solidFill>
              <a:ea typeface="Verdana" pitchFamily="34" charset="0"/>
              <a:cs typeface="Verdana" pitchFamily="34"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962" y="909414"/>
            <a:ext cx="5934075" cy="4324350"/>
          </a:xfrm>
          <a:prstGeom prst="rect">
            <a:avLst/>
          </a:prstGeom>
        </p:spPr>
      </p:pic>
    </p:spTree>
    <p:extLst>
      <p:ext uri="{BB962C8B-B14F-4D97-AF65-F5344CB8AC3E}">
        <p14:creationId xmlns:p14="http://schemas.microsoft.com/office/powerpoint/2010/main" val="41772847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532023"/>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ru-RU" sz="1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М. К</a:t>
            </a:r>
            <a:r>
              <a:rPr lang="ru-RU"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9" name="Прямоугольник 8"/>
          <p:cNvSpPr/>
          <p:nvPr/>
        </p:nvSpPr>
        <p:spPr>
          <a:xfrm>
            <a:off x="0" y="-2451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latin typeface="+mj-lt"/>
                <a:ea typeface="Verdana" pitchFamily="34" charset="0"/>
                <a:cs typeface="Verdana" pitchFamily="34" charset="0"/>
              </a:rPr>
              <a:t>Windows Server “8</a:t>
            </a:r>
            <a:r>
              <a:rPr lang="en-US" sz="2400" dirty="0">
                <a:solidFill>
                  <a:schemeClr val="bg1"/>
                </a:solidFill>
                <a:latin typeface="+mj-lt"/>
                <a:ea typeface="Verdana" pitchFamily="34" charset="0"/>
                <a:cs typeface="Verdana" pitchFamily="34" charset="0"/>
              </a:rPr>
              <a:t>”: </a:t>
            </a:r>
            <a:r>
              <a:rPr lang="en-US" sz="2400" dirty="0" smtClean="0">
                <a:solidFill>
                  <a:schemeClr val="bg1"/>
                </a:solidFill>
                <a:latin typeface="+mj-lt"/>
                <a:ea typeface="Verdana" pitchFamily="34" charset="0"/>
                <a:cs typeface="Verdana" pitchFamily="34" charset="0"/>
              </a:rPr>
              <a:t>Networking</a:t>
            </a:r>
            <a:endParaRPr lang="en-US" sz="2400" dirty="0">
              <a:solidFill>
                <a:schemeClr val="bg1"/>
              </a:solidFill>
              <a:latin typeface="+mj-lt"/>
              <a:ea typeface="Verdana" pitchFamily="34" charset="0"/>
              <a:cs typeface="Verdana" pitchFamily="34" charset="0"/>
            </a:endParaRPr>
          </a:p>
        </p:txBody>
      </p:sp>
      <p:sp>
        <p:nvSpPr>
          <p:cNvPr id="10" name="Прямоугольник 9"/>
          <p:cNvSpPr/>
          <p:nvPr/>
        </p:nvSpPr>
        <p:spPr>
          <a:xfrm>
            <a:off x="251520" y="913284"/>
            <a:ext cx="8640960" cy="216024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342900" indent="-342900">
              <a:spcAft>
                <a:spcPts val="600"/>
              </a:spcAft>
              <a:buFont typeface="Wingdings" pitchFamily="2" charset="2"/>
              <a:buChar char="q"/>
            </a:pPr>
            <a:r>
              <a:rPr lang="en-US" sz="2000" dirty="0"/>
              <a:t>DHCP High </a:t>
            </a:r>
            <a:r>
              <a:rPr lang="en-US" sz="2000" dirty="0" smtClean="0"/>
              <a:t>Availability</a:t>
            </a:r>
          </a:p>
          <a:p>
            <a:pPr marL="342900" indent="-342900">
              <a:spcAft>
                <a:spcPts val="600"/>
              </a:spcAft>
              <a:buFont typeface="Wingdings" pitchFamily="2" charset="2"/>
              <a:buChar char="q"/>
            </a:pPr>
            <a:r>
              <a:rPr lang="en-US" sz="2000" dirty="0" smtClean="0"/>
              <a:t>IP Address Management</a:t>
            </a:r>
          </a:p>
          <a:p>
            <a:pPr marL="342900" indent="-342900">
              <a:spcAft>
                <a:spcPts val="600"/>
              </a:spcAft>
              <a:buFont typeface="Wingdings" pitchFamily="2" charset="2"/>
              <a:buChar char="q"/>
            </a:pPr>
            <a:r>
              <a:rPr lang="en-US" sz="2000" dirty="0" smtClean="0"/>
              <a:t>Hyper-V Network Virtualization</a:t>
            </a:r>
          </a:p>
          <a:p>
            <a:pPr marL="342900" indent="-342900">
              <a:spcAft>
                <a:spcPts val="600"/>
              </a:spcAft>
              <a:buFont typeface="Wingdings" pitchFamily="2" charset="2"/>
              <a:buChar char="q"/>
            </a:pPr>
            <a:r>
              <a:rPr lang="en-US" sz="2000" dirty="0" smtClean="0"/>
              <a:t>Hyper-V Virtual Switch</a:t>
            </a:r>
          </a:p>
          <a:p>
            <a:pPr marL="342900" indent="-342900">
              <a:spcAft>
                <a:spcPts val="600"/>
              </a:spcAft>
              <a:buFont typeface="Wingdings" pitchFamily="2" charset="2"/>
              <a:buChar char="q"/>
            </a:pPr>
            <a:r>
              <a:rPr lang="en-US" sz="2000" dirty="0" smtClean="0"/>
              <a:t>Network Adapter Teaming</a:t>
            </a:r>
          </a:p>
        </p:txBody>
      </p:sp>
    </p:spTree>
    <p:extLst>
      <p:ext uri="{BB962C8B-B14F-4D97-AF65-F5344CB8AC3E}">
        <p14:creationId xmlns:p14="http://schemas.microsoft.com/office/powerpoint/2010/main" val="27067603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Networking: DHCP High Availability</a:t>
            </a:r>
            <a:endParaRPr lang="en-US" sz="2400" dirty="0">
              <a:solidFill>
                <a:schemeClr val="bg1"/>
              </a:solidFill>
              <a:ea typeface="Verdana" pitchFamily="34" charset="0"/>
              <a:cs typeface="Verdana" pitchFamily="34" charset="0"/>
            </a:endParaRPr>
          </a:p>
        </p:txBody>
      </p:sp>
      <p:sp>
        <p:nvSpPr>
          <p:cNvPr id="7" name="Прямоугольник 6"/>
          <p:cNvSpPr/>
          <p:nvPr/>
        </p:nvSpPr>
        <p:spPr>
          <a:xfrm>
            <a:off x="3023828" y="3721596"/>
            <a:ext cx="3096344" cy="1037271"/>
          </a:xfrm>
          <a:prstGeom prst="rect">
            <a:avLst/>
          </a:prstGeom>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marL="285750" indent="-285750">
              <a:spcAft>
                <a:spcPts val="600"/>
              </a:spcAft>
              <a:buFont typeface="Wingdings" pitchFamily="2" charset="2"/>
              <a:buChar char="Ø"/>
            </a:pPr>
            <a:r>
              <a:rPr lang="en-US" sz="1800" dirty="0" smtClean="0"/>
              <a:t>DHCP Load Sharing Mode</a:t>
            </a:r>
          </a:p>
          <a:p>
            <a:pPr marL="285750" indent="-285750">
              <a:spcAft>
                <a:spcPts val="600"/>
              </a:spcAft>
              <a:buFont typeface="Wingdings" pitchFamily="2" charset="2"/>
              <a:buChar char="Ø"/>
            </a:pPr>
            <a:r>
              <a:rPr lang="en-US" sz="1800" dirty="0" smtClean="0"/>
              <a:t>Hot Standby Mode</a:t>
            </a:r>
            <a:endParaRPr lang="ru-RU" sz="16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841277"/>
            <a:ext cx="3672408" cy="2555996"/>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r="15385"/>
          <a:stretch/>
        </p:blipFill>
        <p:spPr>
          <a:xfrm>
            <a:off x="5076056" y="838336"/>
            <a:ext cx="3816424" cy="2551511"/>
          </a:xfrm>
          <a:prstGeom prst="rect">
            <a:avLst/>
          </a:prstGeom>
        </p:spPr>
      </p:pic>
    </p:spTree>
    <p:extLst>
      <p:ext uri="{BB962C8B-B14F-4D97-AF65-F5344CB8AC3E}">
        <p14:creationId xmlns:p14="http://schemas.microsoft.com/office/powerpoint/2010/main" val="16496239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Networking</a:t>
            </a:r>
            <a:r>
              <a:rPr lang="en-US" sz="2400" dirty="0">
                <a:solidFill>
                  <a:schemeClr val="bg1"/>
                </a:solidFill>
                <a:ea typeface="Verdana" pitchFamily="34" charset="0"/>
                <a:cs typeface="Verdana" pitchFamily="34" charset="0"/>
              </a:rPr>
              <a:t>: IP Address Management</a:t>
            </a:r>
          </a:p>
        </p:txBody>
      </p:sp>
      <p:sp>
        <p:nvSpPr>
          <p:cNvPr id="7" name="Прямоугольник 6"/>
          <p:cNvSpPr/>
          <p:nvPr/>
        </p:nvSpPr>
        <p:spPr>
          <a:xfrm>
            <a:off x="5634386" y="3001516"/>
            <a:ext cx="2664296" cy="935255"/>
          </a:xfrm>
          <a:prstGeom prst="rect">
            <a:avLst/>
          </a:prstGeom>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marL="285750" indent="-285750">
              <a:spcAft>
                <a:spcPts val="600"/>
              </a:spcAft>
              <a:buFont typeface="Wingdings" pitchFamily="2" charset="2"/>
              <a:buChar char="Ø"/>
            </a:pPr>
            <a:r>
              <a:rPr lang="en-US" sz="1800" dirty="0" smtClean="0"/>
              <a:t>Distributed IPAM</a:t>
            </a:r>
          </a:p>
          <a:p>
            <a:pPr marL="285750" indent="-285750">
              <a:spcAft>
                <a:spcPts val="600"/>
              </a:spcAft>
              <a:buFont typeface="Wingdings" pitchFamily="2" charset="2"/>
              <a:buChar char="Ø"/>
            </a:pPr>
            <a:r>
              <a:rPr lang="en-US" sz="1800" dirty="0" smtClean="0"/>
              <a:t>Centralized IPAM</a:t>
            </a:r>
            <a:endParaRPr lang="ru-RU" sz="1600"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769268"/>
            <a:ext cx="4487642" cy="4585692"/>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1201316"/>
            <a:ext cx="4068989" cy="1502396"/>
          </a:xfrm>
          <a:prstGeom prst="rect">
            <a:avLst/>
          </a:prstGeom>
        </p:spPr>
      </p:pic>
    </p:spTree>
    <p:extLst>
      <p:ext uri="{BB962C8B-B14F-4D97-AF65-F5344CB8AC3E}">
        <p14:creationId xmlns:p14="http://schemas.microsoft.com/office/powerpoint/2010/main" val="29006495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Networking</a:t>
            </a:r>
            <a:r>
              <a:rPr lang="en-US" sz="2400" dirty="0">
                <a:solidFill>
                  <a:schemeClr val="bg1"/>
                </a:solidFill>
                <a:ea typeface="Verdana" pitchFamily="34" charset="0"/>
                <a:cs typeface="Verdana" pitchFamily="34" charset="0"/>
              </a:rPr>
              <a:t>: Hyper-V Network </a:t>
            </a:r>
            <a:r>
              <a:rPr lang="en-US" sz="2400" dirty="0" smtClean="0">
                <a:solidFill>
                  <a:schemeClr val="bg1"/>
                </a:solidFill>
                <a:ea typeface="Verdana" pitchFamily="34" charset="0"/>
                <a:cs typeface="Verdana" pitchFamily="34" charset="0"/>
              </a:rPr>
              <a:t>Virtualization</a:t>
            </a:r>
            <a:endParaRPr lang="en-US" sz="2400" dirty="0">
              <a:solidFill>
                <a:schemeClr val="bg1"/>
              </a:solidFill>
              <a:ea typeface="Verdana" pitchFamily="34" charset="0"/>
              <a:cs typeface="Verdana" pitchFamily="34"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432" y="1057300"/>
            <a:ext cx="6185136" cy="3790181"/>
          </a:xfrm>
          <a:prstGeom prst="rect">
            <a:avLst/>
          </a:prstGeom>
        </p:spPr>
      </p:pic>
    </p:spTree>
    <p:extLst>
      <p:ext uri="{BB962C8B-B14F-4D97-AF65-F5344CB8AC3E}">
        <p14:creationId xmlns:p14="http://schemas.microsoft.com/office/powerpoint/2010/main" val="25930484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Networking</a:t>
            </a:r>
            <a:r>
              <a:rPr lang="en-US" sz="2400" dirty="0">
                <a:solidFill>
                  <a:schemeClr val="bg1"/>
                </a:solidFill>
                <a:ea typeface="Verdana" pitchFamily="34" charset="0"/>
                <a:cs typeface="Verdana" pitchFamily="34" charset="0"/>
              </a:rPr>
              <a:t>: Hyper-V Virtual Switch</a:t>
            </a:r>
          </a:p>
        </p:txBody>
      </p:sp>
      <p:sp>
        <p:nvSpPr>
          <p:cNvPr id="7" name="Прямоугольник 6"/>
          <p:cNvSpPr/>
          <p:nvPr/>
        </p:nvSpPr>
        <p:spPr>
          <a:xfrm>
            <a:off x="5453133" y="1241119"/>
            <a:ext cx="3690867" cy="22327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marL="285750" indent="-285750">
              <a:spcAft>
                <a:spcPts val="600"/>
              </a:spcAft>
              <a:buFont typeface="Wingdings" pitchFamily="2" charset="2"/>
              <a:buChar char="Ø"/>
            </a:pPr>
            <a:r>
              <a:rPr lang="en-US" sz="1800" dirty="0" smtClean="0"/>
              <a:t>Open Platform</a:t>
            </a:r>
          </a:p>
          <a:p>
            <a:pPr marL="285750" indent="-285750">
              <a:spcAft>
                <a:spcPts val="600"/>
              </a:spcAft>
              <a:buFont typeface="Wingdings" pitchFamily="2" charset="2"/>
              <a:buChar char="Ø"/>
            </a:pPr>
            <a:r>
              <a:rPr lang="ru-RU" sz="1800" dirty="0" smtClean="0"/>
              <a:t>Запись событий в </a:t>
            </a:r>
            <a:r>
              <a:rPr lang="en-US" sz="1800" dirty="0" err="1" smtClean="0"/>
              <a:t>EventLog</a:t>
            </a:r>
            <a:endParaRPr lang="ru-RU" sz="1800" dirty="0" smtClean="0"/>
          </a:p>
          <a:p>
            <a:pPr marL="285750" indent="-285750">
              <a:spcAft>
                <a:spcPts val="600"/>
              </a:spcAft>
              <a:buFont typeface="Wingdings" pitchFamily="2" charset="2"/>
              <a:buChar char="Ø"/>
            </a:pPr>
            <a:r>
              <a:rPr lang="ru-RU" sz="1800" dirty="0" smtClean="0"/>
              <a:t>Возможность установки </a:t>
            </a:r>
            <a:r>
              <a:rPr lang="ru-RU" sz="1800" dirty="0" smtClean="0"/>
              <a:t>расширений</a:t>
            </a:r>
            <a:endParaRPr lang="en-US" sz="1800" dirty="0" smtClean="0"/>
          </a:p>
          <a:p>
            <a:pPr marL="778073" lvl="1" indent="-285750">
              <a:spcAft>
                <a:spcPts val="600"/>
              </a:spcAft>
              <a:buFont typeface="Wingdings" pitchFamily="2" charset="2"/>
              <a:buChar char="§"/>
            </a:pPr>
            <a:r>
              <a:rPr lang="en-US" sz="1600" dirty="0" smtClean="0"/>
              <a:t>Cisco Nexus 1000V</a:t>
            </a:r>
            <a:endParaRPr lang="ru-RU" sz="1600"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96" y="769268"/>
            <a:ext cx="5258637" cy="3032457"/>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3073524"/>
            <a:ext cx="3584502" cy="2258236"/>
          </a:xfrm>
          <a:prstGeom prst="rect">
            <a:avLst/>
          </a:prstGeom>
          <a:ln w="3175">
            <a:solidFill>
              <a:schemeClr val="tx1"/>
            </a:solidFill>
          </a:ln>
        </p:spPr>
      </p:pic>
    </p:spTree>
    <p:extLst>
      <p:ext uri="{BB962C8B-B14F-4D97-AF65-F5344CB8AC3E}">
        <p14:creationId xmlns:p14="http://schemas.microsoft.com/office/powerpoint/2010/main" val="3991028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Management: PowerShell 3.0</a:t>
            </a:r>
            <a:endParaRPr lang="en-US" sz="2400" dirty="0">
              <a:solidFill>
                <a:schemeClr val="bg1"/>
              </a:solidFill>
              <a:ea typeface="Verdana" pitchFamily="34" charset="0"/>
              <a:cs typeface="Verdana" pitchFamily="34" charset="0"/>
            </a:endParaRPr>
          </a:p>
        </p:txBody>
      </p:sp>
      <p:sp>
        <p:nvSpPr>
          <p:cNvPr id="9" name="Прямоугольник 8"/>
          <p:cNvSpPr/>
          <p:nvPr/>
        </p:nvSpPr>
        <p:spPr>
          <a:xfrm>
            <a:off x="5364088" y="1421512"/>
            <a:ext cx="3779912" cy="2640627"/>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marL="285750" indent="-285750">
              <a:spcAft>
                <a:spcPts val="600"/>
              </a:spcAft>
              <a:buFont typeface="Wingdings" pitchFamily="2" charset="2"/>
              <a:buChar char="Ø"/>
            </a:pPr>
            <a:r>
              <a:rPr lang="en-US" sz="1800" dirty="0"/>
              <a:t>PowerShell </a:t>
            </a:r>
            <a:r>
              <a:rPr lang="en-US" sz="1800" dirty="0" smtClean="0"/>
              <a:t>Workflow</a:t>
            </a:r>
            <a:endParaRPr lang="ru-RU" sz="1800" dirty="0" smtClean="0"/>
          </a:p>
          <a:p>
            <a:pPr marL="285750" indent="-285750">
              <a:spcAft>
                <a:spcPts val="600"/>
              </a:spcAft>
              <a:buFont typeface="Wingdings" pitchFamily="2" charset="2"/>
              <a:buChar char="Ø"/>
            </a:pPr>
            <a:r>
              <a:rPr lang="ru-RU" sz="1800" dirty="0"/>
              <a:t>Переподключение к удаленной сессии</a:t>
            </a:r>
            <a:endParaRPr lang="en-US" sz="1800" dirty="0"/>
          </a:p>
          <a:p>
            <a:pPr marL="285750" indent="-285750">
              <a:spcAft>
                <a:spcPts val="600"/>
              </a:spcAft>
              <a:buFont typeface="Wingdings" pitchFamily="2" charset="2"/>
              <a:buChar char="Ø"/>
            </a:pPr>
            <a:r>
              <a:rPr lang="en-US" sz="1800" dirty="0"/>
              <a:t>PowerShell Web </a:t>
            </a:r>
            <a:r>
              <a:rPr lang="en-US" sz="1800" dirty="0" smtClean="0"/>
              <a:t>Access</a:t>
            </a:r>
            <a:endParaRPr lang="en-US" sz="1800"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3" y="769269"/>
            <a:ext cx="4968551" cy="3780734"/>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744" y="2929508"/>
            <a:ext cx="3073129" cy="2458504"/>
          </a:xfrm>
          <a:prstGeom prst="rect">
            <a:avLst/>
          </a:prstGeom>
          <a:ln w="3175">
            <a:solidFill>
              <a:schemeClr val="tx1"/>
            </a:solidFill>
          </a:ln>
        </p:spPr>
      </p:pic>
    </p:spTree>
    <p:extLst>
      <p:ext uri="{BB962C8B-B14F-4D97-AF65-F5344CB8AC3E}">
        <p14:creationId xmlns:p14="http://schemas.microsoft.com/office/powerpoint/2010/main" val="15770725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Networking</a:t>
            </a:r>
            <a:r>
              <a:rPr lang="en-US" sz="2400" dirty="0">
                <a:solidFill>
                  <a:schemeClr val="bg1"/>
                </a:solidFill>
                <a:ea typeface="Verdana" pitchFamily="34" charset="0"/>
                <a:cs typeface="Verdana" pitchFamily="34" charset="0"/>
              </a:rPr>
              <a:t>: Network Adapter </a:t>
            </a:r>
            <a:r>
              <a:rPr lang="en-US" sz="2400" dirty="0" smtClean="0">
                <a:solidFill>
                  <a:schemeClr val="bg1"/>
                </a:solidFill>
                <a:ea typeface="Verdana" pitchFamily="34" charset="0"/>
                <a:cs typeface="Verdana" pitchFamily="34" charset="0"/>
              </a:rPr>
              <a:t>Teaming</a:t>
            </a:r>
            <a:endParaRPr lang="en-US" sz="2400" dirty="0">
              <a:solidFill>
                <a:schemeClr val="bg1"/>
              </a:solidFill>
              <a:ea typeface="Verdana" pitchFamily="34" charset="0"/>
              <a:cs typeface="Verdana" pitchFamily="34"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12" y="841276"/>
            <a:ext cx="8654868" cy="4104456"/>
          </a:xfrm>
          <a:prstGeom prst="rect">
            <a:avLst/>
          </a:prstGeom>
        </p:spPr>
      </p:pic>
    </p:spTree>
    <p:extLst>
      <p:ext uri="{BB962C8B-B14F-4D97-AF65-F5344CB8AC3E}">
        <p14:creationId xmlns:p14="http://schemas.microsoft.com/office/powerpoint/2010/main" val="20793082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532023"/>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ru-RU" sz="1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М. К</a:t>
            </a:r>
            <a:r>
              <a:rPr lang="ru-RU"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9" name="Прямоугольник 8"/>
          <p:cNvSpPr/>
          <p:nvPr/>
        </p:nvSpPr>
        <p:spPr>
          <a:xfrm>
            <a:off x="0" y="-2451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latin typeface="+mj-lt"/>
                <a:ea typeface="Verdana" pitchFamily="34" charset="0"/>
                <a:cs typeface="Verdana" pitchFamily="34" charset="0"/>
              </a:rPr>
              <a:t>Windows Server “8</a:t>
            </a:r>
            <a:r>
              <a:rPr lang="en-US" sz="2400" dirty="0">
                <a:solidFill>
                  <a:schemeClr val="bg1"/>
                </a:solidFill>
                <a:latin typeface="+mj-lt"/>
                <a:ea typeface="Verdana" pitchFamily="34" charset="0"/>
                <a:cs typeface="Verdana" pitchFamily="34" charset="0"/>
              </a:rPr>
              <a:t>”: File and Storage Services</a:t>
            </a:r>
          </a:p>
        </p:txBody>
      </p:sp>
      <p:sp>
        <p:nvSpPr>
          <p:cNvPr id="10" name="Прямоугольник 9"/>
          <p:cNvSpPr/>
          <p:nvPr/>
        </p:nvSpPr>
        <p:spPr>
          <a:xfrm>
            <a:off x="251520" y="913284"/>
            <a:ext cx="8640960" cy="1152128"/>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342900" indent="-342900">
              <a:spcAft>
                <a:spcPts val="600"/>
              </a:spcAft>
              <a:buFont typeface="Wingdings" pitchFamily="2" charset="2"/>
              <a:buChar char="q"/>
            </a:pPr>
            <a:r>
              <a:rPr lang="en-US" sz="2000" dirty="0" smtClean="0"/>
              <a:t>Data </a:t>
            </a:r>
            <a:r>
              <a:rPr lang="en-US" sz="2000" dirty="0" err="1" smtClean="0"/>
              <a:t>Deduplication</a:t>
            </a:r>
            <a:endParaRPr lang="en-US" sz="2000" dirty="0" smtClean="0"/>
          </a:p>
          <a:p>
            <a:pPr marL="342900" indent="-342900">
              <a:spcAft>
                <a:spcPts val="600"/>
              </a:spcAft>
              <a:buFont typeface="Wingdings" pitchFamily="2" charset="2"/>
              <a:buChar char="q"/>
            </a:pPr>
            <a:r>
              <a:rPr lang="en-US" sz="2000" dirty="0" err="1" smtClean="0"/>
              <a:t>Multiterabyte</a:t>
            </a:r>
            <a:r>
              <a:rPr lang="en-US" sz="2000" dirty="0" smtClean="0"/>
              <a:t> Volume</a:t>
            </a:r>
          </a:p>
          <a:p>
            <a:pPr marL="342900" indent="-342900">
              <a:spcAft>
                <a:spcPts val="600"/>
              </a:spcAft>
              <a:buFont typeface="Wingdings" pitchFamily="2" charset="2"/>
              <a:buChar char="q"/>
            </a:pPr>
            <a:r>
              <a:rPr lang="en-US" sz="2000" dirty="0" smtClean="0"/>
              <a:t>User Device Affinity</a:t>
            </a:r>
          </a:p>
        </p:txBody>
      </p:sp>
    </p:spTree>
    <p:extLst>
      <p:ext uri="{BB962C8B-B14F-4D97-AF65-F5344CB8AC3E}">
        <p14:creationId xmlns:p14="http://schemas.microsoft.com/office/powerpoint/2010/main" val="17691302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a:solidFill>
                  <a:schemeClr val="bg1"/>
                </a:solidFill>
                <a:ea typeface="Verdana" pitchFamily="34" charset="0"/>
                <a:cs typeface="Verdana" pitchFamily="34" charset="0"/>
              </a:rPr>
              <a:t>File and Storage Services: Data </a:t>
            </a:r>
            <a:r>
              <a:rPr lang="en-US" sz="2400" dirty="0" err="1" smtClean="0">
                <a:solidFill>
                  <a:schemeClr val="bg1"/>
                </a:solidFill>
                <a:ea typeface="Verdana" pitchFamily="34" charset="0"/>
                <a:cs typeface="Verdana" pitchFamily="34" charset="0"/>
              </a:rPr>
              <a:t>Deduplication</a:t>
            </a:r>
            <a:endParaRPr lang="en-US" sz="2400" dirty="0">
              <a:solidFill>
                <a:schemeClr val="bg1"/>
              </a:solidFill>
              <a:ea typeface="Verdana" pitchFamily="34" charset="0"/>
              <a:cs typeface="Verdana" pitchFamily="34" charset="0"/>
            </a:endParaRPr>
          </a:p>
        </p:txBody>
      </p:sp>
      <p:sp>
        <p:nvSpPr>
          <p:cNvPr id="7" name="Прямоугольник 6"/>
          <p:cNvSpPr/>
          <p:nvPr/>
        </p:nvSpPr>
        <p:spPr>
          <a:xfrm>
            <a:off x="2843808" y="4321329"/>
            <a:ext cx="3456384" cy="912435"/>
          </a:xfrm>
          <a:prstGeom prst="rect">
            <a:avLst/>
          </a:prstGeom>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marL="285750" indent="-285750">
              <a:spcAft>
                <a:spcPts val="600"/>
              </a:spcAft>
              <a:buFont typeface="Wingdings" pitchFamily="2" charset="2"/>
              <a:buChar char="Ø"/>
            </a:pPr>
            <a:r>
              <a:rPr lang="en-US" sz="1800" dirty="0" smtClean="0"/>
              <a:t>2:1 </a:t>
            </a:r>
            <a:r>
              <a:rPr lang="ru-RU" sz="1800" dirty="0" smtClean="0"/>
              <a:t>для файловых данных</a:t>
            </a:r>
          </a:p>
          <a:p>
            <a:pPr marL="285750" indent="-285750">
              <a:spcAft>
                <a:spcPts val="600"/>
              </a:spcAft>
              <a:buFont typeface="Wingdings" pitchFamily="2" charset="2"/>
              <a:buChar char="Ø"/>
            </a:pPr>
            <a:r>
              <a:rPr lang="ru-RU" sz="1800" dirty="0" smtClean="0"/>
              <a:t>20</a:t>
            </a:r>
            <a:r>
              <a:rPr lang="en-US" sz="1800" dirty="0" smtClean="0"/>
              <a:t>:1 </a:t>
            </a:r>
            <a:r>
              <a:rPr lang="ru-RU" sz="1800" dirty="0" smtClean="0"/>
              <a:t>для виртуальных машин</a:t>
            </a:r>
            <a:endParaRPr lang="ru-RU" sz="1600" dirty="0"/>
          </a:p>
        </p:txBody>
      </p:sp>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t="53466"/>
          <a:stretch/>
        </p:blipFill>
        <p:spPr>
          <a:xfrm>
            <a:off x="951586" y="1985671"/>
            <a:ext cx="6860774" cy="2095965"/>
          </a:xfrm>
          <a:prstGeom prst="rect">
            <a:avLst/>
          </a:prstGeom>
        </p:spPr>
      </p:pic>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b="78483"/>
          <a:stretch/>
        </p:blipFill>
        <p:spPr>
          <a:xfrm>
            <a:off x="1332135" y="1049566"/>
            <a:ext cx="6192193" cy="874711"/>
          </a:xfrm>
          <a:prstGeom prst="rect">
            <a:avLst/>
          </a:prstGeom>
        </p:spPr>
      </p:pic>
    </p:spTree>
    <p:extLst>
      <p:ext uri="{BB962C8B-B14F-4D97-AF65-F5344CB8AC3E}">
        <p14:creationId xmlns:p14="http://schemas.microsoft.com/office/powerpoint/2010/main" val="20910799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a:solidFill>
                  <a:schemeClr val="bg1"/>
                </a:solidFill>
                <a:ea typeface="Verdana" pitchFamily="34" charset="0"/>
                <a:cs typeface="Verdana" pitchFamily="34" charset="0"/>
              </a:rPr>
              <a:t>File and Storage Services: Multiterabyte Volume</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255" y="932284"/>
            <a:ext cx="8658225" cy="3581400"/>
          </a:xfrm>
          <a:prstGeom prst="rect">
            <a:avLst/>
          </a:prstGeom>
        </p:spPr>
      </p:pic>
    </p:spTree>
    <p:extLst>
      <p:ext uri="{BB962C8B-B14F-4D97-AF65-F5344CB8AC3E}">
        <p14:creationId xmlns:p14="http://schemas.microsoft.com/office/powerpoint/2010/main" val="33685807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a:solidFill>
                  <a:schemeClr val="bg1"/>
                </a:solidFill>
                <a:ea typeface="Verdana" pitchFamily="34" charset="0"/>
                <a:cs typeface="Verdana" pitchFamily="34" charset="0"/>
              </a:rPr>
              <a:t>File and Storage Services: User Device </a:t>
            </a:r>
            <a:r>
              <a:rPr lang="en-US" sz="2400" dirty="0" smtClean="0">
                <a:solidFill>
                  <a:schemeClr val="bg1"/>
                </a:solidFill>
                <a:ea typeface="Verdana" pitchFamily="34" charset="0"/>
                <a:cs typeface="Verdana" pitchFamily="34" charset="0"/>
              </a:rPr>
              <a:t>Affinity</a:t>
            </a:r>
            <a:endParaRPr lang="en-US" sz="2400" dirty="0">
              <a:solidFill>
                <a:schemeClr val="bg1"/>
              </a:solidFill>
              <a:ea typeface="Verdana" pitchFamily="34" charset="0"/>
              <a:cs typeface="Verdana" pitchFamily="34"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841276"/>
            <a:ext cx="4824536" cy="4435020"/>
          </a:xfrm>
          <a:prstGeom prst="rect">
            <a:avLst/>
          </a:prstGeom>
        </p:spPr>
      </p:pic>
    </p:spTree>
    <p:extLst>
      <p:ext uri="{BB962C8B-B14F-4D97-AF65-F5344CB8AC3E}">
        <p14:creationId xmlns:p14="http://schemas.microsoft.com/office/powerpoint/2010/main" val="25757310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1"/>
          </p:nvPr>
        </p:nvSpPr>
        <p:spPr>
          <a:xfrm>
            <a:off x="457200" y="1417340"/>
            <a:ext cx="4038600" cy="3143250"/>
          </a:xfrm>
        </p:spPr>
        <p:txBody>
          <a:bodyPr>
            <a:normAutofit/>
          </a:bodyPr>
          <a:lstStyle/>
          <a:p>
            <a:r>
              <a:rPr lang="en-US" dirty="0" smtClean="0"/>
              <a:t>E-Mail</a:t>
            </a:r>
          </a:p>
          <a:p>
            <a:pPr lvl="1"/>
            <a:r>
              <a:rPr lang="en-US" dirty="0" smtClean="0">
                <a:solidFill>
                  <a:srgbClr val="0070C0"/>
                </a:solidFill>
              </a:rPr>
              <a:t>freeman199@mail.ru</a:t>
            </a:r>
          </a:p>
          <a:p>
            <a:r>
              <a:rPr lang="en-US" dirty="0" smtClean="0"/>
              <a:t>ICQ</a:t>
            </a:r>
          </a:p>
          <a:p>
            <a:pPr lvl="1"/>
            <a:r>
              <a:rPr lang="en-US" dirty="0" smtClean="0">
                <a:solidFill>
                  <a:srgbClr val="0070C0"/>
                </a:solidFill>
              </a:rPr>
              <a:t>369873932</a:t>
            </a:r>
          </a:p>
          <a:p>
            <a:r>
              <a:rPr lang="en-US" dirty="0" smtClean="0"/>
              <a:t>Skype</a:t>
            </a:r>
          </a:p>
          <a:p>
            <a:pPr lvl="1"/>
            <a:r>
              <a:rPr lang="en-US" dirty="0" smtClean="0">
                <a:solidFill>
                  <a:srgbClr val="0070C0"/>
                </a:solidFill>
              </a:rPr>
              <a:t>mgorinov59</a:t>
            </a:r>
          </a:p>
        </p:txBody>
      </p:sp>
      <p:pic>
        <p:nvPicPr>
          <p:cNvPr id="8" name="Объект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22143" y="1797422"/>
            <a:ext cx="3426321" cy="2284214"/>
          </a:xfrm>
        </p:spPr>
      </p:pic>
      <p:sp>
        <p:nvSpPr>
          <p:cNvPr id="7" name="Прямоугольник 6"/>
          <p:cNvSpPr/>
          <p:nvPr/>
        </p:nvSpPr>
        <p:spPr>
          <a:xfrm>
            <a:off x="0" y="5532023"/>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ru-RU" sz="1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М. К</a:t>
            </a:r>
            <a:r>
              <a:rPr lang="ru-RU"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9" name="Прямоугольник 8"/>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ru-RU" sz="2400" dirty="0" smtClean="0">
                <a:solidFill>
                  <a:schemeClr val="bg1"/>
                </a:solidFill>
                <a:ea typeface="Verdana" pitchFamily="34" charset="0"/>
                <a:cs typeface="Verdana" pitchFamily="34" charset="0"/>
              </a:rPr>
              <a:t>Контакты</a:t>
            </a:r>
            <a:r>
              <a:rPr lang="en-US" sz="2400" dirty="0" smtClean="0">
                <a:solidFill>
                  <a:schemeClr val="bg1"/>
                </a:solidFill>
                <a:ea typeface="Verdana" pitchFamily="34" charset="0"/>
                <a:cs typeface="Verdana" pitchFamily="34" charset="0"/>
              </a:rPr>
              <a:t>: </a:t>
            </a:r>
            <a:r>
              <a:rPr lang="ru-RU" sz="2400" dirty="0" err="1" smtClean="0">
                <a:solidFill>
                  <a:schemeClr val="bg1"/>
                </a:solidFill>
                <a:ea typeface="Verdana" pitchFamily="34" charset="0"/>
                <a:cs typeface="Verdana" pitchFamily="34" charset="0"/>
              </a:rPr>
              <a:t>Горинов</a:t>
            </a:r>
            <a:r>
              <a:rPr lang="ru-RU" sz="2400" dirty="0" smtClean="0">
                <a:solidFill>
                  <a:schemeClr val="bg1"/>
                </a:solidFill>
                <a:ea typeface="Verdana" pitchFamily="34" charset="0"/>
                <a:cs typeface="Verdana" pitchFamily="34" charset="0"/>
              </a:rPr>
              <a:t> Максим</a:t>
            </a:r>
            <a:endParaRPr lang="en-US" sz="2400" dirty="0">
              <a:solidFill>
                <a:schemeClr val="bg1"/>
              </a:solidFill>
              <a:ea typeface="Verdana" pitchFamily="34" charset="0"/>
              <a:cs typeface="Verdana" pitchFamily="34" charset="0"/>
            </a:endParaRPr>
          </a:p>
        </p:txBody>
      </p:sp>
    </p:spTree>
    <p:extLst>
      <p:ext uri="{BB962C8B-B14F-4D97-AF65-F5344CB8AC3E}">
        <p14:creationId xmlns:p14="http://schemas.microsoft.com/office/powerpoint/2010/main" val="2993619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Management: Server Manager</a:t>
            </a:r>
            <a:endParaRPr lang="en-US" sz="2400" dirty="0">
              <a:solidFill>
                <a:schemeClr val="bg1"/>
              </a:solidFill>
              <a:ea typeface="Verdana" pitchFamily="34" charset="0"/>
              <a:cs typeface="Verdana" pitchFamily="34" charset="0"/>
            </a:endParaRPr>
          </a:p>
        </p:txBody>
      </p:sp>
      <p:sp>
        <p:nvSpPr>
          <p:cNvPr id="7" name="Прямоугольник 6"/>
          <p:cNvSpPr/>
          <p:nvPr/>
        </p:nvSpPr>
        <p:spPr>
          <a:xfrm>
            <a:off x="5364088" y="703234"/>
            <a:ext cx="3779912" cy="3432715"/>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marL="285750" indent="-285750">
              <a:spcAft>
                <a:spcPts val="600"/>
              </a:spcAft>
              <a:buFont typeface="Wingdings" pitchFamily="2" charset="2"/>
              <a:buChar char="Ø"/>
            </a:pPr>
            <a:r>
              <a:rPr lang="en-US" sz="1800" dirty="0" smtClean="0"/>
              <a:t>WPF </a:t>
            </a:r>
            <a:r>
              <a:rPr lang="ru-RU" sz="1800" dirty="0" smtClean="0"/>
              <a:t>приложение накладываемое на </a:t>
            </a:r>
            <a:r>
              <a:rPr lang="en-US" sz="1800" dirty="0" smtClean="0"/>
              <a:t>PowerShell</a:t>
            </a:r>
          </a:p>
          <a:p>
            <a:pPr marL="285750" indent="-285750">
              <a:spcAft>
                <a:spcPts val="600"/>
              </a:spcAft>
              <a:buFont typeface="Wingdings" pitchFamily="2" charset="2"/>
              <a:buChar char="Ø"/>
            </a:pPr>
            <a:r>
              <a:rPr lang="ru-RU" sz="1800" dirty="0" smtClean="0"/>
              <a:t>Мультисерверное управление</a:t>
            </a:r>
          </a:p>
          <a:p>
            <a:pPr marL="778073" lvl="1" indent="-285750">
              <a:spcAft>
                <a:spcPts val="600"/>
              </a:spcAft>
              <a:buFont typeface="Wingdings" pitchFamily="2" charset="2"/>
              <a:buChar char="§"/>
            </a:pPr>
            <a:r>
              <a:rPr lang="en-US" sz="1600" dirty="0" smtClean="0"/>
              <a:t>File Storage Management</a:t>
            </a:r>
          </a:p>
          <a:p>
            <a:pPr marL="778073" lvl="1" indent="-285750">
              <a:spcAft>
                <a:spcPts val="600"/>
              </a:spcAft>
              <a:buFont typeface="Wingdings" pitchFamily="2" charset="2"/>
              <a:buChar char="§"/>
            </a:pPr>
            <a:r>
              <a:rPr lang="en-US" sz="1600" dirty="0" smtClean="0"/>
              <a:t>Remote Desktop Services</a:t>
            </a:r>
          </a:p>
          <a:p>
            <a:pPr marL="778073" lvl="1" indent="-285750">
              <a:spcAft>
                <a:spcPts val="600"/>
              </a:spcAft>
              <a:buFont typeface="Wingdings" pitchFamily="2" charset="2"/>
              <a:buChar char="§"/>
            </a:pPr>
            <a:r>
              <a:rPr lang="en-US" sz="1600" dirty="0" smtClean="0"/>
              <a:t>IP Address Management (IPAM)</a:t>
            </a:r>
          </a:p>
          <a:p>
            <a:pPr marL="285750" indent="-285750">
              <a:spcAft>
                <a:spcPts val="600"/>
              </a:spcAft>
              <a:buFont typeface="Wingdings" pitchFamily="2" charset="2"/>
              <a:buChar char="Ø"/>
            </a:pPr>
            <a:r>
              <a:rPr lang="ru-RU" sz="1600" dirty="0" smtClean="0"/>
              <a:t>Запуск утилит управления в контексте управляемого сервера</a:t>
            </a:r>
            <a:endParaRPr lang="ru-RU" sz="1600"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810443"/>
            <a:ext cx="5184576" cy="3152922"/>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6392" y="3775915"/>
            <a:ext cx="3543960" cy="1457849"/>
          </a:xfrm>
          <a:prstGeom prst="rect">
            <a:avLst/>
          </a:prstGeom>
        </p:spPr>
      </p:pic>
    </p:spTree>
    <p:extLst>
      <p:ext uri="{BB962C8B-B14F-4D97-AF65-F5344CB8AC3E}">
        <p14:creationId xmlns:p14="http://schemas.microsoft.com/office/powerpoint/2010/main" val="1475654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Management</a:t>
            </a:r>
            <a:r>
              <a:rPr lang="en-US" sz="2400" dirty="0">
                <a:solidFill>
                  <a:schemeClr val="bg1"/>
                </a:solidFill>
                <a:ea typeface="Verdana" pitchFamily="34" charset="0"/>
                <a:cs typeface="Verdana" pitchFamily="34" charset="0"/>
              </a:rPr>
              <a:t>: Offline VHD </a:t>
            </a:r>
            <a:r>
              <a:rPr lang="en-US" sz="2400" dirty="0" smtClean="0">
                <a:solidFill>
                  <a:schemeClr val="bg1"/>
                </a:solidFill>
                <a:ea typeface="Verdana" pitchFamily="34" charset="0"/>
                <a:cs typeface="Verdana" pitchFamily="34" charset="0"/>
              </a:rPr>
              <a:t>Deployment</a:t>
            </a:r>
            <a:endParaRPr lang="en-US" sz="2400" dirty="0">
              <a:solidFill>
                <a:schemeClr val="bg1"/>
              </a:solidFill>
              <a:ea typeface="Verdana" pitchFamily="34" charset="0"/>
              <a:cs typeface="Verdana" pitchFamily="34" charset="0"/>
            </a:endParaRPr>
          </a:p>
        </p:txBody>
      </p:sp>
      <p:sp>
        <p:nvSpPr>
          <p:cNvPr id="7" name="Прямоугольник 6"/>
          <p:cNvSpPr/>
          <p:nvPr/>
        </p:nvSpPr>
        <p:spPr>
          <a:xfrm>
            <a:off x="5742658" y="1729041"/>
            <a:ext cx="3401342" cy="22327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Wingdings" pitchFamily="2" charset="2"/>
              <a:buChar char="Ø"/>
            </a:pPr>
            <a:r>
              <a:rPr lang="en-US" sz="1800" dirty="0" smtClean="0"/>
              <a:t>Offline Servicing </a:t>
            </a:r>
            <a:r>
              <a:rPr lang="ru-RU" sz="1800" dirty="0" smtClean="0"/>
              <a:t>для выключенных виртуальных машин</a:t>
            </a:r>
            <a:endParaRPr lang="en-US" sz="1800" dirty="0" smtClean="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810391"/>
            <a:ext cx="5563146" cy="4070069"/>
          </a:xfrm>
          <a:prstGeom prst="rect">
            <a:avLst/>
          </a:prstGeom>
        </p:spPr>
      </p:pic>
    </p:spTree>
    <p:extLst>
      <p:ext uri="{BB962C8B-B14F-4D97-AF65-F5344CB8AC3E}">
        <p14:creationId xmlns:p14="http://schemas.microsoft.com/office/powerpoint/2010/main" val="2545694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532023"/>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ru-RU" sz="1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М. К</a:t>
            </a:r>
            <a:r>
              <a:rPr lang="ru-RU"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9" name="Прямоугольник 8"/>
          <p:cNvSpPr/>
          <p:nvPr/>
        </p:nvSpPr>
        <p:spPr>
          <a:xfrm>
            <a:off x="0" y="-2451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latin typeface="+mj-lt"/>
                <a:ea typeface="Verdana" pitchFamily="34" charset="0"/>
                <a:cs typeface="Verdana" pitchFamily="34" charset="0"/>
              </a:rPr>
              <a:t>Windows Server “8”: Active Directory</a:t>
            </a:r>
            <a:endParaRPr lang="en-US" sz="2400" dirty="0">
              <a:solidFill>
                <a:schemeClr val="bg1"/>
              </a:solidFill>
              <a:latin typeface="+mj-lt"/>
              <a:ea typeface="Verdana" pitchFamily="34" charset="0"/>
              <a:cs typeface="Verdana" pitchFamily="34" charset="0"/>
            </a:endParaRPr>
          </a:p>
        </p:txBody>
      </p:sp>
      <p:sp>
        <p:nvSpPr>
          <p:cNvPr id="10" name="Прямоугольник 9"/>
          <p:cNvSpPr/>
          <p:nvPr/>
        </p:nvSpPr>
        <p:spPr>
          <a:xfrm>
            <a:off x="251520" y="913284"/>
            <a:ext cx="8640960" cy="1656184"/>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342900" indent="-342900">
              <a:spcAft>
                <a:spcPts val="600"/>
              </a:spcAft>
              <a:buFont typeface="Wingdings" pitchFamily="2" charset="2"/>
              <a:buChar char="q"/>
            </a:pPr>
            <a:r>
              <a:rPr lang="en-US" sz="2000" dirty="0" smtClean="0"/>
              <a:t>ADDS Configuration Wizard</a:t>
            </a:r>
          </a:p>
          <a:p>
            <a:pPr marL="342900" indent="-342900">
              <a:spcAft>
                <a:spcPts val="600"/>
              </a:spcAft>
              <a:buFont typeface="Wingdings" pitchFamily="2" charset="2"/>
              <a:buChar char="q"/>
            </a:pPr>
            <a:r>
              <a:rPr lang="en-US" sz="2000" dirty="0" smtClean="0"/>
              <a:t>DC Cloning</a:t>
            </a:r>
          </a:p>
          <a:p>
            <a:pPr marL="342900" indent="-342900">
              <a:spcAft>
                <a:spcPts val="600"/>
              </a:spcAft>
              <a:buFont typeface="Wingdings" pitchFamily="2" charset="2"/>
              <a:buChar char="q"/>
            </a:pPr>
            <a:r>
              <a:rPr lang="en-US" sz="2000" dirty="0" smtClean="0"/>
              <a:t>DC Virtualization</a:t>
            </a:r>
          </a:p>
          <a:p>
            <a:pPr marL="342900" indent="-342900">
              <a:spcAft>
                <a:spcPts val="600"/>
              </a:spcAft>
              <a:buFont typeface="Wingdings" pitchFamily="2" charset="2"/>
              <a:buChar char="q"/>
            </a:pPr>
            <a:r>
              <a:rPr lang="en-US" sz="2000" dirty="0" smtClean="0"/>
              <a:t>Dynamic Access Control</a:t>
            </a:r>
            <a:endParaRPr lang="ru-RU" sz="2000" dirty="0"/>
          </a:p>
        </p:txBody>
      </p:sp>
    </p:spTree>
    <p:extLst>
      <p:ext uri="{BB962C8B-B14F-4D97-AF65-F5344CB8AC3E}">
        <p14:creationId xmlns:p14="http://schemas.microsoft.com/office/powerpoint/2010/main" val="1110203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Active Directory</a:t>
            </a:r>
            <a:r>
              <a:rPr lang="en-US" sz="2400" dirty="0">
                <a:solidFill>
                  <a:schemeClr val="bg1"/>
                </a:solidFill>
                <a:ea typeface="Verdana" pitchFamily="34" charset="0"/>
                <a:cs typeface="Verdana" pitchFamily="34" charset="0"/>
              </a:rPr>
              <a:t>: ADDS Configuration Wizard</a:t>
            </a:r>
          </a:p>
        </p:txBody>
      </p:sp>
      <p:sp>
        <p:nvSpPr>
          <p:cNvPr id="7" name="Прямоугольник 6"/>
          <p:cNvSpPr/>
          <p:nvPr/>
        </p:nvSpPr>
        <p:spPr>
          <a:xfrm>
            <a:off x="5016114" y="841276"/>
            <a:ext cx="4139952" cy="2640628"/>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marL="285750" indent="-285750">
              <a:spcAft>
                <a:spcPts val="600"/>
              </a:spcAft>
              <a:buFont typeface="Wingdings" pitchFamily="2" charset="2"/>
              <a:buChar char="Ø"/>
            </a:pPr>
            <a:r>
              <a:rPr lang="ru-RU" sz="1800" dirty="0" smtClean="0"/>
              <a:t>Интеграция в </a:t>
            </a:r>
            <a:r>
              <a:rPr lang="en-US" sz="1800" dirty="0" smtClean="0"/>
              <a:t>Server Manager</a:t>
            </a:r>
          </a:p>
          <a:p>
            <a:pPr marL="778073" lvl="1" indent="-285750">
              <a:spcAft>
                <a:spcPts val="600"/>
              </a:spcAft>
              <a:buFont typeface="Wingdings" pitchFamily="2" charset="2"/>
              <a:buChar char="§"/>
            </a:pPr>
            <a:r>
              <a:rPr lang="en-US" sz="1600" dirty="0" smtClean="0"/>
              <a:t>DCPROMO</a:t>
            </a:r>
          </a:p>
          <a:p>
            <a:pPr marL="778073" lvl="1" indent="-285750">
              <a:spcAft>
                <a:spcPts val="600"/>
              </a:spcAft>
              <a:buFont typeface="Wingdings" pitchFamily="2" charset="2"/>
              <a:buChar char="§"/>
            </a:pPr>
            <a:r>
              <a:rPr lang="en-US" sz="1600" dirty="0" smtClean="0"/>
              <a:t>ADPREP</a:t>
            </a:r>
          </a:p>
          <a:p>
            <a:pPr marL="285750" indent="-285750">
              <a:spcAft>
                <a:spcPts val="600"/>
              </a:spcAft>
              <a:buFont typeface="Wingdings" pitchFamily="2" charset="2"/>
              <a:buChar char="Ø"/>
            </a:pPr>
            <a:r>
              <a:rPr lang="ru-RU" sz="1800" dirty="0" smtClean="0"/>
              <a:t>Возможность запуска на удаленных серверах</a:t>
            </a:r>
          </a:p>
          <a:p>
            <a:pPr marL="285750" indent="-285750">
              <a:spcAft>
                <a:spcPts val="600"/>
              </a:spcAft>
              <a:buFont typeface="Wingdings" pitchFamily="2" charset="2"/>
              <a:buChar char="Ø"/>
            </a:pPr>
            <a:r>
              <a:rPr lang="ru-RU" sz="1800" dirty="0" err="1" smtClean="0"/>
              <a:t>Визард</a:t>
            </a:r>
            <a:r>
              <a:rPr lang="ru-RU" sz="1800" dirty="0" smtClean="0"/>
              <a:t> позволяет экспортировать скрипт развертывания </a:t>
            </a:r>
            <a:r>
              <a:rPr lang="en-US" sz="1800" dirty="0" smtClean="0"/>
              <a:t>ADDS </a:t>
            </a:r>
            <a:r>
              <a:rPr lang="ru-RU" sz="1800" dirty="0" smtClean="0"/>
              <a:t>через </a:t>
            </a:r>
            <a:r>
              <a:rPr lang="en-US" sz="1800" dirty="0" smtClean="0"/>
              <a:t>PowerShell</a:t>
            </a:r>
            <a:endParaRPr lang="ru-RU" sz="18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841276"/>
            <a:ext cx="4836603" cy="3528392"/>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505572"/>
            <a:ext cx="3876823" cy="1944216"/>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9074" y="3577580"/>
            <a:ext cx="4603406" cy="1705188"/>
          </a:xfrm>
          <a:prstGeom prst="rect">
            <a:avLst/>
          </a:prstGeom>
        </p:spPr>
      </p:pic>
    </p:spTree>
    <p:extLst>
      <p:ext uri="{BB962C8B-B14F-4D97-AF65-F5344CB8AC3E}">
        <p14:creationId xmlns:p14="http://schemas.microsoft.com/office/powerpoint/2010/main" val="1450019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532028"/>
            <a:ext cx="9144000" cy="205797"/>
          </a:xfrm>
          <a:prstGeom prst="rect">
            <a:avLst/>
          </a:prstGeom>
        </p:spPr>
        <p:style>
          <a:lnRef idx="0">
            <a:schemeClr val="accent1"/>
          </a:lnRef>
          <a:fillRef idx="3">
            <a:schemeClr val="accent1"/>
          </a:fillRef>
          <a:effectRef idx="3">
            <a:schemeClr val="accent1"/>
          </a:effectRef>
          <a:fontRef idx="minor">
            <a:schemeClr val="lt1"/>
          </a:fontRef>
        </p:style>
        <p:txBody>
          <a:bodyPr lIns="98464" tIns="49233" rIns="98464" bIns="49233" rtlCol="0" anchor="ctr"/>
          <a:lstStyle/>
          <a:p>
            <a:r>
              <a:rPr lang="ru-RU" sz="1500" b="1" spc="54"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Горинов</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М. К</a:t>
            </a:r>
            <a:r>
              <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1500" b="1" spc="54"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p:txBody>
      </p:sp>
      <p:sp>
        <p:nvSpPr>
          <p:cNvPr id="11" name="Прямоугольник 10"/>
          <p:cNvSpPr/>
          <p:nvPr/>
        </p:nvSpPr>
        <p:spPr>
          <a:xfrm>
            <a:off x="0" y="-22820"/>
            <a:ext cx="9144000" cy="64976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chemeClr val="bg1"/>
                </a:solidFill>
                <a:ea typeface="Verdana" pitchFamily="34" charset="0"/>
                <a:cs typeface="Verdana" pitchFamily="34" charset="0"/>
              </a:rPr>
              <a:t>Active Directory</a:t>
            </a:r>
            <a:r>
              <a:rPr lang="en-US" sz="2400" dirty="0">
                <a:solidFill>
                  <a:schemeClr val="bg1"/>
                </a:solidFill>
                <a:ea typeface="Verdana" pitchFamily="34" charset="0"/>
                <a:cs typeface="Verdana" pitchFamily="34" charset="0"/>
              </a:rPr>
              <a:t>: DC </a:t>
            </a:r>
            <a:r>
              <a:rPr lang="en-US" sz="2400" dirty="0" smtClean="0">
                <a:solidFill>
                  <a:schemeClr val="bg1"/>
                </a:solidFill>
                <a:ea typeface="Verdana" pitchFamily="34" charset="0"/>
                <a:cs typeface="Verdana" pitchFamily="34" charset="0"/>
              </a:rPr>
              <a:t>Cloning / DC Virtualization</a:t>
            </a:r>
            <a:endParaRPr lang="en-US" sz="2400" dirty="0">
              <a:solidFill>
                <a:schemeClr val="bg1"/>
              </a:solidFill>
              <a:ea typeface="Verdana" pitchFamily="34" charset="0"/>
              <a:cs typeface="Verdana" pitchFamily="34" charset="0"/>
            </a:endParaRPr>
          </a:p>
        </p:txBody>
      </p:sp>
      <p:sp>
        <p:nvSpPr>
          <p:cNvPr id="7" name="Прямоугольник 6"/>
          <p:cNvSpPr/>
          <p:nvPr/>
        </p:nvSpPr>
        <p:spPr>
          <a:xfrm>
            <a:off x="5004048" y="1417079"/>
            <a:ext cx="4139952" cy="22327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marL="285750" indent="-285750">
              <a:spcAft>
                <a:spcPts val="600"/>
              </a:spcAft>
              <a:buFont typeface="Wingdings" pitchFamily="2" charset="2"/>
              <a:buChar char="Ø"/>
            </a:pPr>
            <a:r>
              <a:rPr lang="ru-RU" sz="1800" dirty="0" smtClean="0"/>
              <a:t>Возможность клонирования </a:t>
            </a:r>
            <a:r>
              <a:rPr lang="ru-RU" sz="1800" dirty="0" err="1" smtClean="0"/>
              <a:t>виртуализованного</a:t>
            </a:r>
            <a:r>
              <a:rPr lang="ru-RU" sz="1800" dirty="0" smtClean="0"/>
              <a:t> доменного контроллера</a:t>
            </a:r>
            <a:endParaRPr lang="en-US" sz="1800" dirty="0" smtClean="0"/>
          </a:p>
          <a:p>
            <a:pPr marL="285750" indent="-285750">
              <a:spcAft>
                <a:spcPts val="600"/>
              </a:spcAft>
              <a:buFont typeface="Wingdings" pitchFamily="2" charset="2"/>
              <a:buChar char="Ø"/>
            </a:pPr>
            <a:r>
              <a:rPr lang="en-US" sz="1800" dirty="0"/>
              <a:t>Virtual machine </a:t>
            </a:r>
            <a:r>
              <a:rPr lang="en-US" sz="1800" dirty="0" smtClean="0"/>
              <a:t>Generation</a:t>
            </a:r>
            <a:r>
              <a:rPr lang="ru-RU" sz="1800" dirty="0" smtClean="0"/>
              <a:t> </a:t>
            </a:r>
            <a:r>
              <a:rPr lang="en-US" sz="1800" dirty="0" smtClean="0"/>
              <a:t>ID</a:t>
            </a:r>
            <a:endParaRPr lang="ru-RU" sz="1800"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769268"/>
            <a:ext cx="4811015" cy="3528392"/>
          </a:xfrm>
          <a:prstGeom prst="rect">
            <a:avLst/>
          </a:prstGeom>
        </p:spPr>
      </p:pic>
    </p:spTree>
    <p:extLst>
      <p:ext uri="{BB962C8B-B14F-4D97-AF65-F5344CB8AC3E}">
        <p14:creationId xmlns:p14="http://schemas.microsoft.com/office/powerpoint/2010/main" val="8342779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8f2e3437ed0e62392c9b1a4327d3ca4869ce94"/>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4191</TotalTime>
  <Words>1452</Words>
  <Application>Microsoft Office PowerPoint</Application>
  <PresentationFormat>Экран (16:10)</PresentationFormat>
  <Paragraphs>272</Paragraphs>
  <Slides>45</Slides>
  <Notes>44</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Тема Office</vt:lpstr>
      <vt:lpstr>Windows server “8” beta Технический обзор  MCP CLUB. пермь. Апрель 2012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Что такое информация?</dc:title>
  <dc:creator>мама и папа</dc:creator>
  <cp:lastModifiedBy>Freeman</cp:lastModifiedBy>
  <cp:revision>249</cp:revision>
  <cp:lastPrinted>2011-08-14T12:56:41Z</cp:lastPrinted>
  <dcterms:created xsi:type="dcterms:W3CDTF">2011-08-14T12:38:37Z</dcterms:created>
  <dcterms:modified xsi:type="dcterms:W3CDTF">2012-04-19T09:00:16Z</dcterms:modified>
</cp:coreProperties>
</file>